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5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87" d="100"/>
          <a:sy n="87" d="100"/>
        </p:scale>
        <p:origin x="1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9/29/2019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9/29/2019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9/29/2019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9/29/2019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9/29/2019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9/29/2019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9/29/2019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77D9E25-A651-46FE-A5A3-ED8B95FB7469}"/>
              </a:ext>
            </a:extLst>
          </p:cNvPr>
          <p:cNvSpPr>
            <a:spLocks noGrp="1"/>
          </p:cNvSpPr>
          <p:nvPr>
            <p:ph type="subTitle" idx="1"/>
          </p:nvPr>
        </p:nvSpPr>
        <p:spPr>
          <a:xfrm>
            <a:off x="578385" y="327140"/>
            <a:ext cx="11418984" cy="6877891"/>
          </a:xfrm>
        </p:spPr>
        <p:txBody>
          <a:bodyPr>
            <a:normAutofit fontScale="85000" lnSpcReduction="20000"/>
          </a:bodyPr>
          <a:lstStyle/>
          <a:p>
            <a:pPr>
              <a:lnSpc>
                <a:spcPct val="107000"/>
              </a:lnSpc>
              <a:spcBef>
                <a:spcPts val="0"/>
              </a:spcBef>
              <a:spcAft>
                <a:spcPts val="800"/>
              </a:spcAft>
            </a:pPr>
            <a:r>
              <a:rPr lang="en-US" sz="2800" b="1" u="sng" dirty="0">
                <a:latin typeface="Calibri" panose="020F0502020204030204" pitchFamily="34" charset="0"/>
                <a:ea typeface="Calibri" panose="020F0502020204030204" pitchFamily="34" charset="0"/>
                <a:cs typeface="Times New Roman" panose="02020603050405020304" pitchFamily="18" charset="0"/>
              </a:rPr>
              <a:t>5162</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Mostly 5162 appears 108 times in the OT.  Out of whish about 40 times it is translated as repent.</a:t>
            </a:r>
          </a:p>
          <a:p>
            <a:pPr>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OT:5162 </a:t>
            </a:r>
            <a:r>
              <a:rPr lang="en-US" dirty="0" err="1">
                <a:latin typeface="Calibri" panose="020F0502020204030204" pitchFamily="34" charset="0"/>
                <a:ea typeface="Calibri" panose="020F0502020204030204" pitchFamily="34" charset="0"/>
                <a:cs typeface="Times New Roman" panose="02020603050405020304" pitchFamily="18" charset="0"/>
              </a:rPr>
              <a:t>nacham</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800" b="1" u="sng" dirty="0" err="1">
                <a:latin typeface="Calibri" panose="020F0502020204030204" pitchFamily="34" charset="0"/>
                <a:ea typeface="Calibri" panose="020F0502020204030204" pitchFamily="34" charset="0"/>
                <a:cs typeface="Times New Roman" panose="02020603050405020304" pitchFamily="18" charset="0"/>
              </a:rPr>
              <a:t>naw-kham</a:t>
            </a:r>
            <a:r>
              <a:rPr lang="en-US" sz="2800" b="1" u="sng" dirty="0">
                <a:latin typeface="Calibri" panose="020F0502020204030204" pitchFamily="34"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 a primitive root; properly, to sigh, i.e. breathe strongly; by implication, to be sorry, i.e. (in a favorable sense) to pity, console or (reflexively) rue; or (unfavorably) to avenge (oneself):</a:t>
            </a:r>
          </a:p>
          <a:p>
            <a:pPr>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KJV - comfort (self), ease [</a:t>
            </a:r>
            <a:r>
              <a:rPr lang="en-US" dirty="0" err="1">
                <a:latin typeface="Calibri" panose="020F0502020204030204" pitchFamily="34" charset="0"/>
                <a:ea typeface="Calibri" panose="020F0502020204030204" pitchFamily="34" charset="0"/>
                <a:cs typeface="Times New Roman" panose="02020603050405020304" pitchFamily="18" charset="0"/>
              </a:rPr>
              <a:t>one'sself</a:t>
            </a:r>
            <a:r>
              <a:rPr lang="en-US" dirty="0">
                <a:latin typeface="Calibri" panose="020F0502020204030204" pitchFamily="34" charset="0"/>
                <a:ea typeface="Calibri" panose="020F0502020204030204" pitchFamily="34" charset="0"/>
                <a:cs typeface="Times New Roman" panose="02020603050405020304" pitchFamily="18" charset="0"/>
              </a:rPr>
              <a:t>], repent (-</a:t>
            </a:r>
            <a:r>
              <a:rPr lang="en-US" dirty="0" err="1">
                <a:latin typeface="Calibri" panose="020F0502020204030204" pitchFamily="34" charset="0"/>
                <a:ea typeface="Calibri" panose="020F0502020204030204" pitchFamily="34" charset="0"/>
                <a:cs typeface="Times New Roman" panose="02020603050405020304" pitchFamily="18" charset="0"/>
              </a:rPr>
              <a:t>eringself</a:t>
            </a:r>
            <a:r>
              <a:rPr lang="en-US"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Bef>
                <a:spcPts val="0"/>
              </a:spcBef>
              <a:spcAft>
                <a:spcPts val="800"/>
              </a:spcAft>
            </a:pPr>
            <a:r>
              <a:rPr lang="en-US" sz="2800" b="1" u="sng" dirty="0">
                <a:latin typeface="Calibri" panose="020F0502020204030204" pitchFamily="34" charset="0"/>
                <a:ea typeface="Calibri" panose="020F0502020204030204" pitchFamily="34" charset="0"/>
                <a:cs typeface="Times New Roman" panose="02020603050405020304" pitchFamily="18" charset="0"/>
              </a:rPr>
              <a:t>7725</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1 kings 8:47 7725 also </a:t>
            </a:r>
            <a:r>
              <a:rPr lang="en-US" dirty="0" err="1">
                <a:latin typeface="Calibri" panose="020F0502020204030204" pitchFamily="34" charset="0"/>
                <a:ea typeface="Calibri" panose="020F0502020204030204" pitchFamily="34" charset="0"/>
                <a:cs typeface="Times New Roman" panose="02020603050405020304" pitchFamily="18" charset="0"/>
              </a:rPr>
              <a:t>ezek</a:t>
            </a:r>
            <a:r>
              <a:rPr lang="en-US" dirty="0">
                <a:latin typeface="Calibri" panose="020F0502020204030204" pitchFamily="34" charset="0"/>
                <a:ea typeface="Calibri" panose="020F0502020204030204" pitchFamily="34" charset="0"/>
                <a:cs typeface="Times New Roman" panose="02020603050405020304" pitchFamily="18" charset="0"/>
              </a:rPr>
              <a:t> 14:6  </a:t>
            </a:r>
            <a:r>
              <a:rPr lang="en-US" dirty="0" err="1">
                <a:latin typeface="Calibri" panose="020F0502020204030204" pitchFamily="34" charset="0"/>
                <a:ea typeface="Calibri" panose="020F0502020204030204" pitchFamily="34" charset="0"/>
                <a:cs typeface="Times New Roman" panose="02020603050405020304" pitchFamily="18" charset="0"/>
              </a:rPr>
              <a:t>Ezek</a:t>
            </a:r>
            <a:r>
              <a:rPr lang="en-US" dirty="0">
                <a:latin typeface="Calibri" panose="020F0502020204030204" pitchFamily="34" charset="0"/>
                <a:ea typeface="Calibri" panose="020F0502020204030204" pitchFamily="34" charset="0"/>
                <a:cs typeface="Times New Roman" panose="02020603050405020304" pitchFamily="18" charset="0"/>
              </a:rPr>
              <a:t> Is the only one that says repent and turn.</a:t>
            </a:r>
          </a:p>
          <a:p>
            <a:pPr>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NKJV</a:t>
            </a:r>
          </a:p>
          <a:p>
            <a:pPr indent="45720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OT:7725 appears 1057 times.. Only 4 times is it translated as Repent.   Of those four times three of them are in </a:t>
            </a:r>
            <a:r>
              <a:rPr lang="en-US" dirty="0" err="1">
                <a:latin typeface="Calibri" panose="020F0502020204030204" pitchFamily="34" charset="0"/>
                <a:ea typeface="Calibri" panose="020F0502020204030204" pitchFamily="34" charset="0"/>
                <a:cs typeface="Times New Roman" panose="02020603050405020304" pitchFamily="18" charset="0"/>
              </a:rPr>
              <a:t>Ezek</a:t>
            </a:r>
            <a:r>
              <a:rPr lang="en-US" dirty="0">
                <a:latin typeface="Calibri" panose="020F0502020204030204" pitchFamily="34" charset="0"/>
                <a:ea typeface="Calibri" panose="020F0502020204030204" pitchFamily="34" charset="0"/>
                <a:cs typeface="Times New Roman" panose="02020603050405020304" pitchFamily="18" charset="0"/>
              </a:rPr>
              <a:t> 14:6.  </a:t>
            </a:r>
          </a:p>
          <a:p>
            <a:pPr marL="45720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OT:7725 </a:t>
            </a:r>
            <a:r>
              <a:rPr lang="en-US" dirty="0" err="1">
                <a:latin typeface="Calibri" panose="020F0502020204030204" pitchFamily="34" charset="0"/>
                <a:ea typeface="Calibri" panose="020F0502020204030204" pitchFamily="34" charset="0"/>
                <a:cs typeface="Times New Roman" panose="02020603050405020304" pitchFamily="18" charset="0"/>
              </a:rPr>
              <a:t>shuwb</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800" b="1" u="sng" dirty="0" err="1">
                <a:latin typeface="Calibri" panose="020F0502020204030204" pitchFamily="34" charset="0"/>
                <a:ea typeface="Calibri" panose="020F0502020204030204" pitchFamily="34" charset="0"/>
                <a:cs typeface="Times New Roman" panose="02020603050405020304" pitchFamily="18" charset="0"/>
              </a:rPr>
              <a:t>shoob</a:t>
            </a:r>
            <a:r>
              <a:rPr lang="en-US" dirty="0">
                <a:latin typeface="Calibri" panose="020F0502020204030204" pitchFamily="34" charset="0"/>
                <a:ea typeface="Calibri" panose="020F0502020204030204" pitchFamily="34" charset="0"/>
                <a:cs typeface="Times New Roman" panose="02020603050405020304" pitchFamily="18" charset="0"/>
              </a:rPr>
              <a:t>); a primitive root; to turn back (hence, away) transitively or intransitively, literally or figuratively (not necessarily with the idea of return to the starting point); generally, to retreat; often adverbial, again:</a:t>
            </a:r>
          </a:p>
          <a:p>
            <a:pPr>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OT:7725</a:t>
            </a:r>
          </a:p>
          <a:p>
            <a:pPr marL="45720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KJV - ([break, build, circumcise, dig, do anything, do evil, feed, lay down, lie down, lodge, make, rejoice, send, take, weep]) again, (cause to) answer (+again), in any case (wise), at all, averse, bring (again, back, home again), call [to mind], carry again (back), cease, certainly, come again (back), consider, continually, convert, deliver (again), deny, draw back, fetch home again, </a:t>
            </a:r>
            <a:r>
              <a:rPr lang="en-US" dirty="0" err="1">
                <a:latin typeface="Calibri" panose="020F0502020204030204" pitchFamily="34" charset="0"/>
                <a:ea typeface="Calibri" panose="020F0502020204030204" pitchFamily="34" charset="0"/>
                <a:cs typeface="Times New Roman" panose="02020603050405020304" pitchFamily="18" charset="0"/>
              </a:rPr>
              <a:t>fro</a:t>
            </a:r>
            <a:r>
              <a:rPr lang="en-US" dirty="0">
                <a:latin typeface="Calibri" panose="020F0502020204030204" pitchFamily="34" charset="0"/>
                <a:ea typeface="Calibri" panose="020F0502020204030204" pitchFamily="34" charset="0"/>
                <a:cs typeface="Times New Roman" panose="02020603050405020304" pitchFamily="18" charset="0"/>
              </a:rPr>
              <a:t>, get [oneself] (back) again, give (again), go again (back, home), [go] out, hinder, let, [see] more, needs, be past, pay, pervert, pull in again, put (again, up again), recall, recompense, recover, refresh, relieve, render (again), requite, rescue, restore, retrieve, (cause to, make to) return, reverse, reward, say nay, send back, set again, slide back, still, surely, t</a:t>
            </a:r>
          </a:p>
          <a:p>
            <a:pPr>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770258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79E0BA-D782-452C-98ED-7CB83362FD88}"/>
              </a:ext>
            </a:extLst>
          </p:cNvPr>
          <p:cNvSpPr>
            <a:spLocks noGrp="1"/>
          </p:cNvSpPr>
          <p:nvPr>
            <p:ph idx="1"/>
          </p:nvPr>
        </p:nvSpPr>
        <p:spPr>
          <a:xfrm>
            <a:off x="818002" y="1610666"/>
            <a:ext cx="10820400" cy="4024125"/>
          </a:xfrm>
        </p:spPr>
        <p:txBody>
          <a:bodyPr/>
          <a:lstStyle/>
          <a:p>
            <a:pPr marL="0" marR="0">
              <a:lnSpc>
                <a:spcPct val="107000"/>
              </a:lnSpc>
              <a:spcBef>
                <a:spcPts val="0"/>
              </a:spcBef>
              <a:spcAft>
                <a:spcPts val="800"/>
              </a:spcAft>
            </a:pPr>
            <a:r>
              <a:rPr lang="en-US" sz="2400" dirty="0" err="1">
                <a:latin typeface="Calibri" panose="020F0502020204030204" pitchFamily="34" charset="0"/>
                <a:ea typeface="Calibri" panose="020F0502020204030204" pitchFamily="34" charset="0"/>
                <a:cs typeface="Times New Roman" panose="02020603050405020304" pitchFamily="18" charset="0"/>
              </a:rPr>
              <a:t>Ezek</a:t>
            </a:r>
            <a:r>
              <a:rPr lang="en-US" sz="2400" dirty="0">
                <a:latin typeface="Calibri" panose="020F0502020204030204" pitchFamily="34" charset="0"/>
                <a:ea typeface="Calibri" panose="020F0502020204030204" pitchFamily="34" charset="0"/>
                <a:cs typeface="Times New Roman" panose="02020603050405020304" pitchFamily="18" charset="0"/>
              </a:rPr>
              <a:t> 14:6</a:t>
            </a:r>
          </a:p>
          <a:p>
            <a:pPr marL="457200"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6 "Therefore say to the house of Israel, 'Thus says the Lord GOD: "Repent, turn away from your idols, and turn your faces away from all your abominations</a:t>
            </a:r>
          </a:p>
          <a:p>
            <a:endParaRPr lang="en-US" dirty="0"/>
          </a:p>
        </p:txBody>
      </p:sp>
    </p:spTree>
    <p:extLst>
      <p:ext uri="{BB962C8B-B14F-4D97-AF65-F5344CB8AC3E}">
        <p14:creationId xmlns:p14="http://schemas.microsoft.com/office/powerpoint/2010/main" val="993013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A535EF-AC7D-4011-A28E-63C931301DD0}"/>
              </a:ext>
            </a:extLst>
          </p:cNvPr>
          <p:cNvSpPr>
            <a:spLocks noGrp="1"/>
          </p:cNvSpPr>
          <p:nvPr>
            <p:ph idx="1"/>
          </p:nvPr>
        </p:nvSpPr>
        <p:spPr>
          <a:xfrm>
            <a:off x="542581" y="1147957"/>
            <a:ext cx="10820400" cy="5021489"/>
          </a:xfrm>
        </p:spPr>
        <p:txBody>
          <a:bodyPr>
            <a:normAutofit/>
          </a:bodyPr>
          <a:lstStyle/>
          <a:p>
            <a:pPr marL="0"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1 Kings 8:47-51  Famous prayer of Solomon. </a:t>
            </a:r>
          </a:p>
          <a:p>
            <a:pPr marL="457200"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47 and if they have a change of heart in the land where they are held captive, and repent and plead with you in the land of their conquerors and say, 'We have sinned, we have done wrong, we have acted wickedly'; 48 and if they turn back to you with all their heart and soul in the land of their enemies who took them captive, and pray to you toward the land you gave their fathers, toward the city you have chosen and the temple I have built for your Name; 49 then from heaven, your dwelling place, hear their prayer and their plea, and uphold their cause. 50 And forgive your people, who have sinned against you; forgive all the offenses they have committed against you, and cause their conquerors to show them mercy; 51 for they are your people and your inheritance, whom you brought out of Egypt, out of that iron-smelting furnace.  NIV</a:t>
            </a:r>
          </a:p>
          <a:p>
            <a:endParaRPr lang="en-US" dirty="0"/>
          </a:p>
        </p:txBody>
      </p:sp>
    </p:spTree>
    <p:extLst>
      <p:ext uri="{BB962C8B-B14F-4D97-AF65-F5344CB8AC3E}">
        <p14:creationId xmlns:p14="http://schemas.microsoft.com/office/powerpoint/2010/main" val="3008945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509E8E-E885-4C52-B371-43A58C22ED14}"/>
              </a:ext>
            </a:extLst>
          </p:cNvPr>
          <p:cNvSpPr>
            <a:spLocks noGrp="1"/>
          </p:cNvSpPr>
          <p:nvPr>
            <p:ph idx="1"/>
          </p:nvPr>
        </p:nvSpPr>
        <p:spPr>
          <a:xfrm>
            <a:off x="902465" y="406065"/>
            <a:ext cx="11289535" cy="5825720"/>
          </a:xfrm>
        </p:spPr>
        <p:txBody>
          <a:bodyPr/>
          <a:lstStyle/>
          <a:p>
            <a:pPr marL="0" lvl="0" indent="0">
              <a:lnSpc>
                <a:spcPct val="107000"/>
              </a:lnSpc>
              <a:spcBef>
                <a:spcPts val="0"/>
              </a:spcBef>
              <a:spcAft>
                <a:spcPts val="800"/>
              </a:spcAft>
              <a:buNone/>
            </a:pPr>
            <a:endPar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800"/>
              </a:spcAft>
              <a:buNone/>
            </a:pPr>
            <a:r>
              <a:rPr lang="en-US" sz="2000" b="1" u="sng" dirty="0">
                <a:solidFill>
                  <a:prstClr val="white"/>
                </a:solidFill>
                <a:latin typeface="Calibri" panose="020F0502020204030204" pitchFamily="34" charset="0"/>
                <a:ea typeface="Calibri" panose="020F0502020204030204" pitchFamily="34" charset="0"/>
                <a:cs typeface="Times New Roman" panose="02020603050405020304" pitchFamily="18" charset="0"/>
              </a:rPr>
              <a:t>3340</a:t>
            </a:r>
            <a:endPar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800"/>
              </a:spcAft>
              <a:buNone/>
            </a:pP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3340, 34 times each time it is translated repent or some facsimile of repent. </a:t>
            </a:r>
          </a:p>
          <a:p>
            <a:pPr marL="0" lvl="0" indent="0">
              <a:lnSpc>
                <a:spcPct val="107000"/>
              </a:lnSpc>
              <a:spcBef>
                <a:spcPts val="0"/>
              </a:spcBef>
              <a:spcAft>
                <a:spcPts val="800"/>
              </a:spcAft>
              <a:buNone/>
            </a:pP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NT:3340</a:t>
            </a:r>
          </a:p>
          <a:p>
            <a:pPr marL="0" lvl="0" indent="0">
              <a:lnSpc>
                <a:spcPct val="107000"/>
              </a:lnSpc>
              <a:spcBef>
                <a:spcPts val="0"/>
              </a:spcBef>
              <a:spcAft>
                <a:spcPts val="800"/>
              </a:spcAft>
              <a:buNone/>
            </a:pP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NT:3340 </a:t>
            </a:r>
            <a:r>
              <a:rPr lang="en-US" sz="2000"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metanoeo</a:t>
            </a: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 (</a:t>
            </a:r>
            <a:r>
              <a:rPr lang="en-US" sz="2000" b="1" u="sng" dirty="0">
                <a:solidFill>
                  <a:prstClr val="white"/>
                </a:solidFill>
                <a:latin typeface="Calibri" panose="020F0502020204030204" pitchFamily="34" charset="0"/>
                <a:ea typeface="Calibri" panose="020F0502020204030204" pitchFamily="34" charset="0"/>
                <a:cs typeface="Times New Roman" panose="02020603050405020304" pitchFamily="18" charset="0"/>
              </a:rPr>
              <a:t>met-an-o-eh'-o</a:t>
            </a: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 from NT:3326 and NT:3539; to think differently or afterwards, i.e. reconsider (morally, feel compunction):  3326 always,  3539 using your mind to understand. </a:t>
            </a:r>
          </a:p>
          <a:p>
            <a:pPr marL="0" lvl="0" indent="0">
              <a:lnSpc>
                <a:spcPct val="107000"/>
              </a:lnSpc>
              <a:spcBef>
                <a:spcPts val="0"/>
              </a:spcBef>
              <a:spcAft>
                <a:spcPts val="800"/>
              </a:spcAft>
              <a:buNone/>
            </a:pP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KJV - repent.</a:t>
            </a:r>
          </a:p>
          <a:p>
            <a:pPr marL="0" lvl="0" indent="0">
              <a:lnSpc>
                <a:spcPct val="107000"/>
              </a:lnSpc>
              <a:spcBef>
                <a:spcPts val="0"/>
              </a:spcBef>
              <a:spcAft>
                <a:spcPts val="800"/>
              </a:spcAft>
              <a:buNone/>
            </a:pP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spcBef>
                <a:spcPts val="0"/>
              </a:spcBef>
              <a:spcAft>
                <a:spcPts val="800"/>
              </a:spcAft>
              <a:buNone/>
            </a:pPr>
            <a:r>
              <a:rPr lang="en-US" sz="2000" b="1" u="sng" dirty="0">
                <a:solidFill>
                  <a:prstClr val="white"/>
                </a:solidFill>
                <a:latin typeface="Calibri" panose="020F0502020204030204" pitchFamily="34" charset="0"/>
                <a:ea typeface="Calibri" panose="020F0502020204030204" pitchFamily="34" charset="0"/>
                <a:cs typeface="Times New Roman" panose="02020603050405020304" pitchFamily="18" charset="0"/>
              </a:rPr>
              <a:t>3338</a:t>
            </a:r>
            <a:endPar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800"/>
              </a:spcAft>
              <a:buNone/>
            </a:pP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NT:3338</a:t>
            </a:r>
          </a:p>
          <a:p>
            <a:pPr marL="0" lvl="0" indent="0">
              <a:lnSpc>
                <a:spcPct val="107000"/>
              </a:lnSpc>
              <a:spcBef>
                <a:spcPts val="0"/>
              </a:spcBef>
              <a:spcAft>
                <a:spcPts val="800"/>
              </a:spcAft>
              <a:buNone/>
            </a:pP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NT:3338 </a:t>
            </a:r>
            <a:r>
              <a:rPr lang="en-US" sz="2000"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metamellomai</a:t>
            </a: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 (</a:t>
            </a:r>
            <a:r>
              <a:rPr lang="en-US" sz="2000" b="1" u="sng" dirty="0">
                <a:solidFill>
                  <a:prstClr val="white"/>
                </a:solidFill>
                <a:latin typeface="Calibri" panose="020F0502020204030204" pitchFamily="34" charset="0"/>
                <a:ea typeface="Calibri" panose="020F0502020204030204" pitchFamily="34" charset="0"/>
                <a:cs typeface="Times New Roman" panose="02020603050405020304" pitchFamily="18" charset="0"/>
              </a:rPr>
              <a:t>met-am-el'-</a:t>
            </a:r>
            <a:r>
              <a:rPr lang="en-US" sz="2000" b="1" u="sng"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lom</a:t>
            </a:r>
            <a:r>
              <a:rPr lang="en-US" sz="2000" b="1" u="sng" dirty="0">
                <a:solidFill>
                  <a:prstClr val="white"/>
                </a:solidFill>
                <a:latin typeface="Calibri" panose="020F0502020204030204" pitchFamily="34" charset="0"/>
                <a:ea typeface="Calibri" panose="020F0502020204030204" pitchFamily="34" charset="0"/>
                <a:cs typeface="Times New Roman" panose="02020603050405020304" pitchFamily="18" charset="0"/>
              </a:rPr>
              <a:t>-</a:t>
            </a:r>
            <a:r>
              <a:rPr lang="en-US" sz="2000" b="1" u="sng" dirty="0" err="1">
                <a:solidFill>
                  <a:prstClr val="white"/>
                </a:solidFill>
                <a:latin typeface="Calibri" panose="020F0502020204030204" pitchFamily="34" charset="0"/>
                <a:ea typeface="Calibri" panose="020F0502020204030204" pitchFamily="34" charset="0"/>
                <a:cs typeface="Times New Roman" panose="02020603050405020304" pitchFamily="18" charset="0"/>
              </a:rPr>
              <a:t>ahee</a:t>
            </a: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 from NT:3326 and the middle voice of NT:3199; to care afterwards, i.e. regret: 3326 always, 3199, care</a:t>
            </a:r>
          </a:p>
          <a:p>
            <a:pPr marL="0" lvl="0" indent="0">
              <a:lnSpc>
                <a:spcPct val="107000"/>
              </a:lnSpc>
              <a:spcBef>
                <a:spcPts val="0"/>
              </a:spcBef>
              <a:spcAft>
                <a:spcPts val="800"/>
              </a:spcAft>
              <a:buNone/>
            </a:pPr>
            <a:r>
              <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rPr>
              <a:t>KJV - repent (self).</a:t>
            </a:r>
          </a:p>
          <a:p>
            <a:endParaRPr lang="en-US" dirty="0"/>
          </a:p>
        </p:txBody>
      </p:sp>
    </p:spTree>
    <p:extLst>
      <p:ext uri="{BB962C8B-B14F-4D97-AF65-F5344CB8AC3E}">
        <p14:creationId xmlns:p14="http://schemas.microsoft.com/office/powerpoint/2010/main" val="169420094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5</TotalTime>
  <Words>384</Words>
  <Application>Microsoft Office PowerPoint</Application>
  <PresentationFormat>Widescreen</PresentationFormat>
  <Paragraphs>29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Century Gothic</vt:lpstr>
      <vt:lpstr>Vapor Trail</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jeffery morse</dc:creator>
  <cp:lastModifiedBy>jeffery morse</cp:lastModifiedBy>
  <cp:revision>1</cp:revision>
  <dcterms:created xsi:type="dcterms:W3CDTF">2019-09-29T19:14:59Z</dcterms:created>
  <dcterms:modified xsi:type="dcterms:W3CDTF">2019-09-29T19:20:00Z</dcterms:modified>
</cp:coreProperties>
</file>