
<file path=[Content_Types].xml><?xml version="1.0" encoding="utf-8"?>
<Types xmlns="http://schemas.openxmlformats.org/package/2006/content-types">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9.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976" r:id="rId4"/>
  </p:sldMasterIdLst>
  <p:notesMasterIdLst>
    <p:notesMasterId r:id="rId37"/>
  </p:notesMasterIdLst>
  <p:sldIdLst>
    <p:sldId id="319" r:id="rId5"/>
    <p:sldId id="285" r:id="rId6"/>
    <p:sldId id="290" r:id="rId7"/>
    <p:sldId id="291" r:id="rId8"/>
    <p:sldId id="292" r:id="rId9"/>
    <p:sldId id="293" r:id="rId10"/>
    <p:sldId id="289" r:id="rId11"/>
    <p:sldId id="296" r:id="rId12"/>
    <p:sldId id="298" r:id="rId13"/>
    <p:sldId id="297" r:id="rId14"/>
    <p:sldId id="299" r:id="rId15"/>
    <p:sldId id="301" r:id="rId16"/>
    <p:sldId id="300" r:id="rId17"/>
    <p:sldId id="303" r:id="rId18"/>
    <p:sldId id="302" r:id="rId19"/>
    <p:sldId id="294" r:id="rId20"/>
    <p:sldId id="304" r:id="rId21"/>
    <p:sldId id="305" r:id="rId22"/>
    <p:sldId id="306" r:id="rId23"/>
    <p:sldId id="307" r:id="rId24"/>
    <p:sldId id="308" r:id="rId25"/>
    <p:sldId id="309" r:id="rId26"/>
    <p:sldId id="310" r:id="rId27"/>
    <p:sldId id="295" r:id="rId28"/>
    <p:sldId id="312" r:id="rId29"/>
    <p:sldId id="311" r:id="rId30"/>
    <p:sldId id="313" r:id="rId31"/>
    <p:sldId id="314" r:id="rId32"/>
    <p:sldId id="315" r:id="rId33"/>
    <p:sldId id="316" r:id="rId34"/>
    <p:sldId id="317" r:id="rId35"/>
    <p:sldId id="318"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53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69" autoAdjust="0"/>
    <p:restoredTop sz="82482" autoAdjust="0"/>
  </p:normalViewPr>
  <p:slideViewPr>
    <p:cSldViewPr snapToGrid="0">
      <p:cViewPr varScale="1">
        <p:scale>
          <a:sx n="70" d="100"/>
          <a:sy n="70" d="100"/>
        </p:scale>
        <p:origin x="210" y="5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7.svg"/><Relationship Id="rId1" Type="http://schemas.openxmlformats.org/officeDocument/2006/relationships/image" Target="../media/image16.png"/><Relationship Id="rId6" Type="http://schemas.openxmlformats.org/officeDocument/2006/relationships/image" Target="../media/image11.svg"/><Relationship Id="rId5" Type="http://schemas.openxmlformats.org/officeDocument/2006/relationships/image" Target="../media/image18.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46962E4D-EC22-4497-8373-2C2AFBFD88A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E41F0CA5-BF32-4465-9A14-8C1A6FB6CC21}">
      <dgm:prSet/>
      <dgm:spPr/>
      <dgm:t>
        <a:bodyPr/>
        <a:lstStyle/>
        <a:p>
          <a:r>
            <a:rPr lang="en-US" dirty="0"/>
            <a:t>Re-use </a:t>
          </a:r>
        </a:p>
      </dgm:t>
    </dgm:pt>
    <dgm:pt modelId="{4236D119-8124-4E3C-BDC1-E32B3296A2AB}" type="parTrans" cxnId="{01BC1FA1-6DA5-406F-B9D9-C2A3C2E21953}">
      <dgm:prSet/>
      <dgm:spPr/>
      <dgm:t>
        <a:bodyPr/>
        <a:lstStyle/>
        <a:p>
          <a:endParaRPr lang="en-US"/>
        </a:p>
      </dgm:t>
    </dgm:pt>
    <dgm:pt modelId="{63948C72-511F-4093-A52A-FE764A811CE9}" type="sibTrans" cxnId="{01BC1FA1-6DA5-406F-B9D9-C2A3C2E21953}">
      <dgm:prSet/>
      <dgm:spPr/>
      <dgm:t>
        <a:bodyPr/>
        <a:lstStyle/>
        <a:p>
          <a:endParaRPr lang="en-US"/>
        </a:p>
      </dgm:t>
    </dgm:pt>
    <dgm:pt modelId="{6ED6EFA6-E7E4-41E7-8FBD-2B58ED52C785}">
      <dgm:prSet/>
      <dgm:spPr/>
      <dgm:t>
        <a:bodyPr/>
        <a:lstStyle/>
        <a:p>
          <a:r>
            <a:rPr lang="en-US" dirty="0"/>
            <a:t>Re-manufacturing</a:t>
          </a:r>
        </a:p>
      </dgm:t>
    </dgm:pt>
    <dgm:pt modelId="{A8909DFD-A51D-48F8-BE16-9784B32F5284}" type="parTrans" cxnId="{65FF59BB-075B-4E9F-8910-E3E255ED0B33}">
      <dgm:prSet/>
      <dgm:spPr/>
      <dgm:t>
        <a:bodyPr/>
        <a:lstStyle/>
        <a:p>
          <a:endParaRPr lang="en-US"/>
        </a:p>
      </dgm:t>
    </dgm:pt>
    <dgm:pt modelId="{7C5F1935-89A5-46EA-99E6-3C45266A089A}" type="sibTrans" cxnId="{65FF59BB-075B-4E9F-8910-E3E255ED0B33}">
      <dgm:prSet/>
      <dgm:spPr/>
      <dgm:t>
        <a:bodyPr/>
        <a:lstStyle/>
        <a:p>
          <a:endParaRPr lang="en-US"/>
        </a:p>
      </dgm:t>
    </dgm:pt>
    <dgm:pt modelId="{5EACC0D7-0347-405E-B7B0-61438DAC4F6C}">
      <dgm:prSet/>
      <dgm:spPr/>
      <dgm:t>
        <a:bodyPr/>
        <a:lstStyle/>
        <a:p>
          <a:r>
            <a:rPr lang="en-US" dirty="0"/>
            <a:t>Re-conditioning</a:t>
          </a:r>
        </a:p>
      </dgm:t>
    </dgm:pt>
    <dgm:pt modelId="{5B8A7D1F-FC7A-4EF1-ACF1-31243D47F44D}" type="parTrans" cxnId="{93C62EC2-6086-45A9-A5D9-BAE66F6BB3BC}">
      <dgm:prSet/>
      <dgm:spPr/>
      <dgm:t>
        <a:bodyPr/>
        <a:lstStyle/>
        <a:p>
          <a:endParaRPr lang="en-US"/>
        </a:p>
      </dgm:t>
    </dgm:pt>
    <dgm:pt modelId="{794365DB-A396-47FE-8B5A-FA0CFDAB0C03}" type="sibTrans" cxnId="{93C62EC2-6086-45A9-A5D9-BAE66F6BB3BC}">
      <dgm:prSet/>
      <dgm:spPr/>
      <dgm:t>
        <a:bodyPr/>
        <a:lstStyle/>
        <a:p>
          <a:endParaRPr lang="en-US"/>
        </a:p>
      </dgm:t>
    </dgm:pt>
    <dgm:pt modelId="{2229BC34-AFBB-4924-B16F-2D7BF788CFA4}">
      <dgm:prSet/>
      <dgm:spPr/>
      <dgm:t>
        <a:bodyPr/>
        <a:lstStyle/>
        <a:p>
          <a:r>
            <a:rPr lang="en-US" dirty="0"/>
            <a:t>Recycling</a:t>
          </a:r>
        </a:p>
      </dgm:t>
    </dgm:pt>
    <dgm:pt modelId="{CDC98808-5A8E-40B3-B590-735F55347CB1}" type="parTrans" cxnId="{44B0661C-1CB3-4A36-BD63-3ED0851CF21D}">
      <dgm:prSet/>
      <dgm:spPr/>
      <dgm:t>
        <a:bodyPr/>
        <a:lstStyle/>
        <a:p>
          <a:endParaRPr lang="en-US"/>
        </a:p>
      </dgm:t>
    </dgm:pt>
    <dgm:pt modelId="{9F28C0FA-F20C-4162-AFE6-8E7A70B2B2D4}" type="sibTrans" cxnId="{44B0661C-1CB3-4A36-BD63-3ED0851CF21D}">
      <dgm:prSet/>
      <dgm:spPr/>
      <dgm:t>
        <a:bodyPr/>
        <a:lstStyle/>
        <a:p>
          <a:endParaRPr lang="en-US"/>
        </a:p>
      </dgm:t>
    </dgm:pt>
    <dgm:pt modelId="{B34E8041-B0E2-4B76-BBF1-844993C15559}">
      <dgm:prSet/>
      <dgm:spPr/>
      <dgm:t>
        <a:bodyPr/>
        <a:lstStyle/>
        <a:p>
          <a:r>
            <a:rPr lang="en-US" dirty="0"/>
            <a:t>Re-store</a:t>
          </a:r>
        </a:p>
      </dgm:t>
    </dgm:pt>
    <dgm:pt modelId="{56A7520A-C740-444A-9894-243BA39903A2}" type="parTrans" cxnId="{DC2968A7-1767-4E2E-A949-FF23075C62E0}">
      <dgm:prSet/>
      <dgm:spPr/>
      <dgm:t>
        <a:bodyPr/>
        <a:lstStyle/>
        <a:p>
          <a:endParaRPr lang="en-US"/>
        </a:p>
      </dgm:t>
    </dgm:pt>
    <dgm:pt modelId="{53C5161C-9403-4FA7-A361-E40B803DA491}" type="sibTrans" cxnId="{DC2968A7-1767-4E2E-A949-FF23075C62E0}">
      <dgm:prSet/>
      <dgm:spPr/>
      <dgm:t>
        <a:bodyPr/>
        <a:lstStyle/>
        <a:p>
          <a:endParaRPr lang="en-US"/>
        </a:p>
      </dgm:t>
    </dgm:pt>
    <dgm:pt modelId="{09F49CF5-79C6-42B6-A6B5-3A904941690B}">
      <dgm:prSet/>
      <dgm:spPr/>
      <dgm:t>
        <a:bodyPr/>
        <a:lstStyle/>
        <a:p>
          <a:r>
            <a:rPr lang="en-US" dirty="0"/>
            <a:t>Re-claim</a:t>
          </a:r>
        </a:p>
      </dgm:t>
    </dgm:pt>
    <dgm:pt modelId="{C6183867-D977-4617-BC29-7FD2B1EB8D46}" type="parTrans" cxnId="{6B2EEE9C-767B-46FF-8205-67446E99E69F}">
      <dgm:prSet/>
      <dgm:spPr/>
      <dgm:t>
        <a:bodyPr/>
        <a:lstStyle/>
        <a:p>
          <a:endParaRPr lang="en-US"/>
        </a:p>
      </dgm:t>
    </dgm:pt>
    <dgm:pt modelId="{47EE1EA1-51FE-444E-A23F-10DFB669F139}" type="sibTrans" cxnId="{6B2EEE9C-767B-46FF-8205-67446E99E69F}">
      <dgm:prSet/>
      <dgm:spPr/>
      <dgm:t>
        <a:bodyPr/>
        <a:lstStyle/>
        <a:p>
          <a:endParaRPr lang="en-US"/>
        </a:p>
      </dgm:t>
    </dgm:pt>
    <dgm:pt modelId="{E4F98373-A933-4147-8270-DCF260843D6B}" type="pres">
      <dgm:prSet presAssocID="{46962E4D-EC22-4497-8373-2C2AFBFD88A4}" presName="vert0" presStyleCnt="0">
        <dgm:presLayoutVars>
          <dgm:dir/>
          <dgm:animOne val="branch"/>
          <dgm:animLvl val="lvl"/>
        </dgm:presLayoutVars>
      </dgm:prSet>
      <dgm:spPr/>
    </dgm:pt>
    <dgm:pt modelId="{C2D5FB80-8579-4E94-9A7A-308C3BDE315D}" type="pres">
      <dgm:prSet presAssocID="{E41F0CA5-BF32-4465-9A14-8C1A6FB6CC21}" presName="thickLine" presStyleLbl="alignNode1" presStyleIdx="0" presStyleCnt="6"/>
      <dgm:spPr/>
    </dgm:pt>
    <dgm:pt modelId="{75DFB38F-D0E6-4523-8437-E72D888D5792}" type="pres">
      <dgm:prSet presAssocID="{E41F0CA5-BF32-4465-9A14-8C1A6FB6CC21}" presName="horz1" presStyleCnt="0"/>
      <dgm:spPr/>
    </dgm:pt>
    <dgm:pt modelId="{19CB21CF-3EDF-4C9F-88FB-481ED912B666}" type="pres">
      <dgm:prSet presAssocID="{E41F0CA5-BF32-4465-9A14-8C1A6FB6CC21}" presName="tx1" presStyleLbl="revTx" presStyleIdx="0" presStyleCnt="6"/>
      <dgm:spPr/>
    </dgm:pt>
    <dgm:pt modelId="{F6114FFA-00A2-404E-BC9E-5E5DFCB6859A}" type="pres">
      <dgm:prSet presAssocID="{E41F0CA5-BF32-4465-9A14-8C1A6FB6CC21}" presName="vert1" presStyleCnt="0"/>
      <dgm:spPr/>
    </dgm:pt>
    <dgm:pt modelId="{E935609A-B5E7-4FA4-BF27-EB8CDF40D829}" type="pres">
      <dgm:prSet presAssocID="{6ED6EFA6-E7E4-41E7-8FBD-2B58ED52C785}" presName="thickLine" presStyleLbl="alignNode1" presStyleIdx="1" presStyleCnt="6"/>
      <dgm:spPr/>
    </dgm:pt>
    <dgm:pt modelId="{866D3792-D5E7-4848-AD5D-CC4CA8B5F1A3}" type="pres">
      <dgm:prSet presAssocID="{6ED6EFA6-E7E4-41E7-8FBD-2B58ED52C785}" presName="horz1" presStyleCnt="0"/>
      <dgm:spPr/>
    </dgm:pt>
    <dgm:pt modelId="{D737D159-B117-4C56-89DE-0EEF95A8B184}" type="pres">
      <dgm:prSet presAssocID="{6ED6EFA6-E7E4-41E7-8FBD-2B58ED52C785}" presName="tx1" presStyleLbl="revTx" presStyleIdx="1" presStyleCnt="6"/>
      <dgm:spPr/>
    </dgm:pt>
    <dgm:pt modelId="{77587964-4104-43D0-832D-50B983A8515F}" type="pres">
      <dgm:prSet presAssocID="{6ED6EFA6-E7E4-41E7-8FBD-2B58ED52C785}" presName="vert1" presStyleCnt="0"/>
      <dgm:spPr/>
    </dgm:pt>
    <dgm:pt modelId="{CBFD60DD-C33F-440F-A8F5-3365E4FFB3AF}" type="pres">
      <dgm:prSet presAssocID="{5EACC0D7-0347-405E-B7B0-61438DAC4F6C}" presName="thickLine" presStyleLbl="alignNode1" presStyleIdx="2" presStyleCnt="6"/>
      <dgm:spPr/>
    </dgm:pt>
    <dgm:pt modelId="{4F0E6138-18BB-4ADD-9F56-0BB6F1716EDD}" type="pres">
      <dgm:prSet presAssocID="{5EACC0D7-0347-405E-B7B0-61438DAC4F6C}" presName="horz1" presStyleCnt="0"/>
      <dgm:spPr/>
    </dgm:pt>
    <dgm:pt modelId="{D7D9236D-6DFE-46BF-B106-869E81F6596B}" type="pres">
      <dgm:prSet presAssocID="{5EACC0D7-0347-405E-B7B0-61438DAC4F6C}" presName="tx1" presStyleLbl="revTx" presStyleIdx="2" presStyleCnt="6"/>
      <dgm:spPr/>
    </dgm:pt>
    <dgm:pt modelId="{C29DE2C2-028E-4C72-8FEE-441DAD8AF260}" type="pres">
      <dgm:prSet presAssocID="{5EACC0D7-0347-405E-B7B0-61438DAC4F6C}" presName="vert1" presStyleCnt="0"/>
      <dgm:spPr/>
    </dgm:pt>
    <dgm:pt modelId="{8998D2C6-FE9C-43D4-8F5B-D05CAD1E3638}" type="pres">
      <dgm:prSet presAssocID="{2229BC34-AFBB-4924-B16F-2D7BF788CFA4}" presName="thickLine" presStyleLbl="alignNode1" presStyleIdx="3" presStyleCnt="6"/>
      <dgm:spPr/>
    </dgm:pt>
    <dgm:pt modelId="{246C16F5-1546-4215-A467-51C52D0E1F95}" type="pres">
      <dgm:prSet presAssocID="{2229BC34-AFBB-4924-B16F-2D7BF788CFA4}" presName="horz1" presStyleCnt="0"/>
      <dgm:spPr/>
    </dgm:pt>
    <dgm:pt modelId="{CEE68FFD-FDB6-4278-B512-73DE0B595BAC}" type="pres">
      <dgm:prSet presAssocID="{2229BC34-AFBB-4924-B16F-2D7BF788CFA4}" presName="tx1" presStyleLbl="revTx" presStyleIdx="3" presStyleCnt="6"/>
      <dgm:spPr/>
    </dgm:pt>
    <dgm:pt modelId="{D743720C-9170-47E0-92BE-32E74848373A}" type="pres">
      <dgm:prSet presAssocID="{2229BC34-AFBB-4924-B16F-2D7BF788CFA4}" presName="vert1" presStyleCnt="0"/>
      <dgm:spPr/>
    </dgm:pt>
    <dgm:pt modelId="{AAF8BF37-2046-41F3-8631-5B212C54742F}" type="pres">
      <dgm:prSet presAssocID="{B34E8041-B0E2-4B76-BBF1-844993C15559}" presName="thickLine" presStyleLbl="alignNode1" presStyleIdx="4" presStyleCnt="6"/>
      <dgm:spPr/>
    </dgm:pt>
    <dgm:pt modelId="{35B30B76-803C-407B-B036-1C3F672ABC78}" type="pres">
      <dgm:prSet presAssocID="{B34E8041-B0E2-4B76-BBF1-844993C15559}" presName="horz1" presStyleCnt="0"/>
      <dgm:spPr/>
    </dgm:pt>
    <dgm:pt modelId="{D6EE035B-23CE-47FF-9D8D-FAA2F5FE0347}" type="pres">
      <dgm:prSet presAssocID="{B34E8041-B0E2-4B76-BBF1-844993C15559}" presName="tx1" presStyleLbl="revTx" presStyleIdx="4" presStyleCnt="6"/>
      <dgm:spPr/>
    </dgm:pt>
    <dgm:pt modelId="{6BF8DA31-6C58-42D7-9968-041461FEA93E}" type="pres">
      <dgm:prSet presAssocID="{B34E8041-B0E2-4B76-BBF1-844993C15559}" presName="vert1" presStyleCnt="0"/>
      <dgm:spPr/>
    </dgm:pt>
    <dgm:pt modelId="{4ADE06B9-2EEB-4C9E-B4F1-A39AAB6FAB64}" type="pres">
      <dgm:prSet presAssocID="{09F49CF5-79C6-42B6-A6B5-3A904941690B}" presName="thickLine" presStyleLbl="alignNode1" presStyleIdx="5" presStyleCnt="6"/>
      <dgm:spPr/>
    </dgm:pt>
    <dgm:pt modelId="{0A806052-A604-4E3A-A991-4B5ECFC39200}" type="pres">
      <dgm:prSet presAssocID="{09F49CF5-79C6-42B6-A6B5-3A904941690B}" presName="horz1" presStyleCnt="0"/>
      <dgm:spPr/>
    </dgm:pt>
    <dgm:pt modelId="{203668F7-988B-4504-A15C-C3DAD5367A9C}" type="pres">
      <dgm:prSet presAssocID="{09F49CF5-79C6-42B6-A6B5-3A904941690B}" presName="tx1" presStyleLbl="revTx" presStyleIdx="5" presStyleCnt="6"/>
      <dgm:spPr/>
    </dgm:pt>
    <dgm:pt modelId="{FA4BACC3-8A52-4E24-B3EE-AC0B9F653571}" type="pres">
      <dgm:prSet presAssocID="{09F49CF5-79C6-42B6-A6B5-3A904941690B}" presName="vert1" presStyleCnt="0"/>
      <dgm:spPr/>
    </dgm:pt>
  </dgm:ptLst>
  <dgm:cxnLst>
    <dgm:cxn modelId="{44B0661C-1CB3-4A36-BD63-3ED0851CF21D}" srcId="{46962E4D-EC22-4497-8373-2C2AFBFD88A4}" destId="{2229BC34-AFBB-4924-B16F-2D7BF788CFA4}" srcOrd="3" destOrd="0" parTransId="{CDC98808-5A8E-40B3-B590-735F55347CB1}" sibTransId="{9F28C0FA-F20C-4162-AFE6-8E7A70B2B2D4}"/>
    <dgm:cxn modelId="{F5446E4B-CFC6-40DC-B509-A9BFD0E7B84D}" type="presOf" srcId="{E41F0CA5-BF32-4465-9A14-8C1A6FB6CC21}" destId="{19CB21CF-3EDF-4C9F-88FB-481ED912B666}" srcOrd="0" destOrd="0" presId="urn:microsoft.com/office/officeart/2008/layout/LinedList"/>
    <dgm:cxn modelId="{A6E5D48A-ED29-4C19-8139-1050101E44E6}" type="presOf" srcId="{46962E4D-EC22-4497-8373-2C2AFBFD88A4}" destId="{E4F98373-A933-4147-8270-DCF260843D6B}" srcOrd="0" destOrd="0" presId="urn:microsoft.com/office/officeart/2008/layout/LinedList"/>
    <dgm:cxn modelId="{6B2EEE9C-767B-46FF-8205-67446E99E69F}" srcId="{46962E4D-EC22-4497-8373-2C2AFBFD88A4}" destId="{09F49CF5-79C6-42B6-A6B5-3A904941690B}" srcOrd="5" destOrd="0" parTransId="{C6183867-D977-4617-BC29-7FD2B1EB8D46}" sibTransId="{47EE1EA1-51FE-444E-A23F-10DFB669F139}"/>
    <dgm:cxn modelId="{01BC1FA1-6DA5-406F-B9D9-C2A3C2E21953}" srcId="{46962E4D-EC22-4497-8373-2C2AFBFD88A4}" destId="{E41F0CA5-BF32-4465-9A14-8C1A6FB6CC21}" srcOrd="0" destOrd="0" parTransId="{4236D119-8124-4E3C-BDC1-E32B3296A2AB}" sibTransId="{63948C72-511F-4093-A52A-FE764A811CE9}"/>
    <dgm:cxn modelId="{008902A2-5F13-417A-A6DE-5AEE4B7A4F59}" type="presOf" srcId="{09F49CF5-79C6-42B6-A6B5-3A904941690B}" destId="{203668F7-988B-4504-A15C-C3DAD5367A9C}" srcOrd="0" destOrd="0" presId="urn:microsoft.com/office/officeart/2008/layout/LinedList"/>
    <dgm:cxn modelId="{DC2968A7-1767-4E2E-A949-FF23075C62E0}" srcId="{46962E4D-EC22-4497-8373-2C2AFBFD88A4}" destId="{B34E8041-B0E2-4B76-BBF1-844993C15559}" srcOrd="4" destOrd="0" parTransId="{56A7520A-C740-444A-9894-243BA39903A2}" sibTransId="{53C5161C-9403-4FA7-A361-E40B803DA491}"/>
    <dgm:cxn modelId="{65FF59BB-075B-4E9F-8910-E3E255ED0B33}" srcId="{46962E4D-EC22-4497-8373-2C2AFBFD88A4}" destId="{6ED6EFA6-E7E4-41E7-8FBD-2B58ED52C785}" srcOrd="1" destOrd="0" parTransId="{A8909DFD-A51D-48F8-BE16-9784B32F5284}" sibTransId="{7C5F1935-89A5-46EA-99E6-3C45266A089A}"/>
    <dgm:cxn modelId="{93C62EC2-6086-45A9-A5D9-BAE66F6BB3BC}" srcId="{46962E4D-EC22-4497-8373-2C2AFBFD88A4}" destId="{5EACC0D7-0347-405E-B7B0-61438DAC4F6C}" srcOrd="2" destOrd="0" parTransId="{5B8A7D1F-FC7A-4EF1-ACF1-31243D47F44D}" sibTransId="{794365DB-A396-47FE-8B5A-FA0CFDAB0C03}"/>
    <dgm:cxn modelId="{5744FDD4-F002-48E1-A4EB-618A17CB4258}" type="presOf" srcId="{6ED6EFA6-E7E4-41E7-8FBD-2B58ED52C785}" destId="{D737D159-B117-4C56-89DE-0EEF95A8B184}" srcOrd="0" destOrd="0" presId="urn:microsoft.com/office/officeart/2008/layout/LinedList"/>
    <dgm:cxn modelId="{A52367EF-8DAB-4659-8593-166D4B09A164}" type="presOf" srcId="{2229BC34-AFBB-4924-B16F-2D7BF788CFA4}" destId="{CEE68FFD-FDB6-4278-B512-73DE0B595BAC}" srcOrd="0" destOrd="0" presId="urn:microsoft.com/office/officeart/2008/layout/LinedList"/>
    <dgm:cxn modelId="{93B395F1-7F74-49F7-B557-A9ED5DD3B422}" type="presOf" srcId="{B34E8041-B0E2-4B76-BBF1-844993C15559}" destId="{D6EE035B-23CE-47FF-9D8D-FAA2F5FE0347}" srcOrd="0" destOrd="0" presId="urn:microsoft.com/office/officeart/2008/layout/LinedList"/>
    <dgm:cxn modelId="{466EF9FF-E633-4128-B6AB-F0BC6C00FBA0}" type="presOf" srcId="{5EACC0D7-0347-405E-B7B0-61438DAC4F6C}" destId="{D7D9236D-6DFE-46BF-B106-869E81F6596B}" srcOrd="0" destOrd="0" presId="urn:microsoft.com/office/officeart/2008/layout/LinedList"/>
    <dgm:cxn modelId="{6B2B1CDC-E0CF-4107-9F85-5B2BEF216C32}" type="presParOf" srcId="{E4F98373-A933-4147-8270-DCF260843D6B}" destId="{C2D5FB80-8579-4E94-9A7A-308C3BDE315D}" srcOrd="0" destOrd="0" presId="urn:microsoft.com/office/officeart/2008/layout/LinedList"/>
    <dgm:cxn modelId="{9CC660B3-F51B-482E-AE9E-C2C5F1278A61}" type="presParOf" srcId="{E4F98373-A933-4147-8270-DCF260843D6B}" destId="{75DFB38F-D0E6-4523-8437-E72D888D5792}" srcOrd="1" destOrd="0" presId="urn:microsoft.com/office/officeart/2008/layout/LinedList"/>
    <dgm:cxn modelId="{3BD92DD9-8228-4A67-986B-EDA1062F1E48}" type="presParOf" srcId="{75DFB38F-D0E6-4523-8437-E72D888D5792}" destId="{19CB21CF-3EDF-4C9F-88FB-481ED912B666}" srcOrd="0" destOrd="0" presId="urn:microsoft.com/office/officeart/2008/layout/LinedList"/>
    <dgm:cxn modelId="{143DC403-3E23-4EBB-A2CA-D10EB4574F4A}" type="presParOf" srcId="{75DFB38F-D0E6-4523-8437-E72D888D5792}" destId="{F6114FFA-00A2-404E-BC9E-5E5DFCB6859A}" srcOrd="1" destOrd="0" presId="urn:microsoft.com/office/officeart/2008/layout/LinedList"/>
    <dgm:cxn modelId="{7170FCC0-463A-47B0-9D20-0E177A07629D}" type="presParOf" srcId="{E4F98373-A933-4147-8270-DCF260843D6B}" destId="{E935609A-B5E7-4FA4-BF27-EB8CDF40D829}" srcOrd="2" destOrd="0" presId="urn:microsoft.com/office/officeart/2008/layout/LinedList"/>
    <dgm:cxn modelId="{2C009BE2-9EBA-4B55-B2C7-2C1F389764CE}" type="presParOf" srcId="{E4F98373-A933-4147-8270-DCF260843D6B}" destId="{866D3792-D5E7-4848-AD5D-CC4CA8B5F1A3}" srcOrd="3" destOrd="0" presId="urn:microsoft.com/office/officeart/2008/layout/LinedList"/>
    <dgm:cxn modelId="{16796536-3262-4648-90EF-782C2BD8C615}" type="presParOf" srcId="{866D3792-D5E7-4848-AD5D-CC4CA8B5F1A3}" destId="{D737D159-B117-4C56-89DE-0EEF95A8B184}" srcOrd="0" destOrd="0" presId="urn:microsoft.com/office/officeart/2008/layout/LinedList"/>
    <dgm:cxn modelId="{50FA031E-727A-4EB9-AB97-8ABD9FE48743}" type="presParOf" srcId="{866D3792-D5E7-4848-AD5D-CC4CA8B5F1A3}" destId="{77587964-4104-43D0-832D-50B983A8515F}" srcOrd="1" destOrd="0" presId="urn:microsoft.com/office/officeart/2008/layout/LinedList"/>
    <dgm:cxn modelId="{35ED7034-A2C9-40C6-A4A1-141B831B51F4}" type="presParOf" srcId="{E4F98373-A933-4147-8270-DCF260843D6B}" destId="{CBFD60DD-C33F-440F-A8F5-3365E4FFB3AF}" srcOrd="4" destOrd="0" presId="urn:microsoft.com/office/officeart/2008/layout/LinedList"/>
    <dgm:cxn modelId="{C03E3584-2F71-4B19-AADE-55B80E233B18}" type="presParOf" srcId="{E4F98373-A933-4147-8270-DCF260843D6B}" destId="{4F0E6138-18BB-4ADD-9F56-0BB6F1716EDD}" srcOrd="5" destOrd="0" presId="urn:microsoft.com/office/officeart/2008/layout/LinedList"/>
    <dgm:cxn modelId="{9CE81BF7-96FB-4EB0-8B6C-998C01325E5F}" type="presParOf" srcId="{4F0E6138-18BB-4ADD-9F56-0BB6F1716EDD}" destId="{D7D9236D-6DFE-46BF-B106-869E81F6596B}" srcOrd="0" destOrd="0" presId="urn:microsoft.com/office/officeart/2008/layout/LinedList"/>
    <dgm:cxn modelId="{291011F0-F79F-439A-A303-E3EF9AED9F32}" type="presParOf" srcId="{4F0E6138-18BB-4ADD-9F56-0BB6F1716EDD}" destId="{C29DE2C2-028E-4C72-8FEE-441DAD8AF260}" srcOrd="1" destOrd="0" presId="urn:microsoft.com/office/officeart/2008/layout/LinedList"/>
    <dgm:cxn modelId="{B02BADC4-EAA6-4F53-9D04-2A3BFDFE999E}" type="presParOf" srcId="{E4F98373-A933-4147-8270-DCF260843D6B}" destId="{8998D2C6-FE9C-43D4-8F5B-D05CAD1E3638}" srcOrd="6" destOrd="0" presId="urn:microsoft.com/office/officeart/2008/layout/LinedList"/>
    <dgm:cxn modelId="{6D205DFB-95FA-414A-914D-B3D849986677}" type="presParOf" srcId="{E4F98373-A933-4147-8270-DCF260843D6B}" destId="{246C16F5-1546-4215-A467-51C52D0E1F95}" srcOrd="7" destOrd="0" presId="urn:microsoft.com/office/officeart/2008/layout/LinedList"/>
    <dgm:cxn modelId="{61D9053D-E6B9-4D3A-98F4-271D72A96E70}" type="presParOf" srcId="{246C16F5-1546-4215-A467-51C52D0E1F95}" destId="{CEE68FFD-FDB6-4278-B512-73DE0B595BAC}" srcOrd="0" destOrd="0" presId="urn:microsoft.com/office/officeart/2008/layout/LinedList"/>
    <dgm:cxn modelId="{29870583-6B73-4714-AE7A-613612FBBF08}" type="presParOf" srcId="{246C16F5-1546-4215-A467-51C52D0E1F95}" destId="{D743720C-9170-47E0-92BE-32E74848373A}" srcOrd="1" destOrd="0" presId="urn:microsoft.com/office/officeart/2008/layout/LinedList"/>
    <dgm:cxn modelId="{EB13648B-2DD6-406D-8FD8-74B16CC7BC9C}" type="presParOf" srcId="{E4F98373-A933-4147-8270-DCF260843D6B}" destId="{AAF8BF37-2046-41F3-8631-5B212C54742F}" srcOrd="8" destOrd="0" presId="urn:microsoft.com/office/officeart/2008/layout/LinedList"/>
    <dgm:cxn modelId="{3D662970-C033-4953-A7A3-BD0B89B52B13}" type="presParOf" srcId="{E4F98373-A933-4147-8270-DCF260843D6B}" destId="{35B30B76-803C-407B-B036-1C3F672ABC78}" srcOrd="9" destOrd="0" presId="urn:microsoft.com/office/officeart/2008/layout/LinedList"/>
    <dgm:cxn modelId="{50E44F0E-473E-4BD7-9D47-F0A976271E35}" type="presParOf" srcId="{35B30B76-803C-407B-B036-1C3F672ABC78}" destId="{D6EE035B-23CE-47FF-9D8D-FAA2F5FE0347}" srcOrd="0" destOrd="0" presId="urn:microsoft.com/office/officeart/2008/layout/LinedList"/>
    <dgm:cxn modelId="{399157E5-BF50-47D6-A873-36915CB2F336}" type="presParOf" srcId="{35B30B76-803C-407B-B036-1C3F672ABC78}" destId="{6BF8DA31-6C58-42D7-9968-041461FEA93E}" srcOrd="1" destOrd="0" presId="urn:microsoft.com/office/officeart/2008/layout/LinedList"/>
    <dgm:cxn modelId="{92E27B8D-95E4-4081-9E1A-CEC5EF182E80}" type="presParOf" srcId="{E4F98373-A933-4147-8270-DCF260843D6B}" destId="{4ADE06B9-2EEB-4C9E-B4F1-A39AAB6FAB64}" srcOrd="10" destOrd="0" presId="urn:microsoft.com/office/officeart/2008/layout/LinedList"/>
    <dgm:cxn modelId="{A4C67A7F-DB99-4BC5-97F7-48CE2BFFC9A7}" type="presParOf" srcId="{E4F98373-A933-4147-8270-DCF260843D6B}" destId="{0A806052-A604-4E3A-A991-4B5ECFC39200}" srcOrd="11" destOrd="0" presId="urn:microsoft.com/office/officeart/2008/layout/LinedList"/>
    <dgm:cxn modelId="{349EA3A4-A9D7-4244-8874-10C656AB531D}" type="presParOf" srcId="{0A806052-A604-4E3A-A991-4B5ECFC39200}" destId="{203668F7-988B-4504-A15C-C3DAD5367A9C}" srcOrd="0" destOrd="0" presId="urn:microsoft.com/office/officeart/2008/layout/LinedList"/>
    <dgm:cxn modelId="{B2421F39-28BC-4697-BFE2-69DC154EE478}" type="presParOf" srcId="{0A806052-A604-4E3A-A991-4B5ECFC39200}" destId="{FA4BACC3-8A52-4E24-B3EE-AC0B9F653571}"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3FBBD31-8CEB-47F0-A55C-49EEA3E38A90}"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F4DD1B5-DF12-43E1-99BD-479DFB46A805}">
      <dgm:prSet/>
      <dgm:spPr/>
      <dgm:t>
        <a:bodyPr/>
        <a:lstStyle/>
        <a:p>
          <a:r>
            <a:rPr lang="en-US" dirty="0"/>
            <a:t>SCS means green purchasing, mfg., distribution, reverse supply chains and logistics.</a:t>
          </a:r>
        </a:p>
      </dgm:t>
    </dgm:pt>
    <dgm:pt modelId="{8A447D07-46A9-4493-A9FF-DF6A9B12B8E6}" type="parTrans" cxnId="{9395559B-FE61-4CC1-B011-9975BB0BD2AC}">
      <dgm:prSet/>
      <dgm:spPr/>
      <dgm:t>
        <a:bodyPr/>
        <a:lstStyle/>
        <a:p>
          <a:endParaRPr lang="en-US"/>
        </a:p>
      </dgm:t>
    </dgm:pt>
    <dgm:pt modelId="{08FD971B-5496-4386-92AC-C591132E7FBE}" type="sibTrans" cxnId="{9395559B-FE61-4CC1-B011-9975BB0BD2AC}">
      <dgm:prSet/>
      <dgm:spPr/>
      <dgm:t>
        <a:bodyPr/>
        <a:lstStyle/>
        <a:p>
          <a:endParaRPr lang="en-US"/>
        </a:p>
      </dgm:t>
    </dgm:pt>
    <dgm:pt modelId="{05F22285-3D3B-4D76-923B-89BED0F8656A}">
      <dgm:prSet/>
      <dgm:spPr/>
      <dgm:t>
        <a:bodyPr/>
        <a:lstStyle/>
        <a:p>
          <a:r>
            <a:rPr lang="en-US" dirty="0"/>
            <a:t>Integrating the three Ps (people, planet and profit). </a:t>
          </a:r>
        </a:p>
      </dgm:t>
    </dgm:pt>
    <dgm:pt modelId="{2DCC807A-0293-4350-B090-30E14D7B4A92}" type="parTrans" cxnId="{32F3B4C9-2098-4215-B94C-CC21F8165144}">
      <dgm:prSet/>
      <dgm:spPr/>
      <dgm:t>
        <a:bodyPr/>
        <a:lstStyle/>
        <a:p>
          <a:endParaRPr lang="en-US"/>
        </a:p>
      </dgm:t>
    </dgm:pt>
    <dgm:pt modelId="{A76B2004-48F8-458D-95C0-ADE4CCD48D52}" type="sibTrans" cxnId="{32F3B4C9-2098-4215-B94C-CC21F8165144}">
      <dgm:prSet/>
      <dgm:spPr/>
      <dgm:t>
        <a:bodyPr/>
        <a:lstStyle/>
        <a:p>
          <a:endParaRPr lang="en-US"/>
        </a:p>
      </dgm:t>
    </dgm:pt>
    <dgm:pt modelId="{6E506213-DC26-4450-9FBD-BBB3E08FE24D}">
      <dgm:prSet/>
      <dgm:spPr/>
      <dgm:t>
        <a:bodyPr/>
        <a:lstStyle/>
        <a:p>
          <a:r>
            <a:rPr lang="en-US" dirty="0"/>
            <a:t>Considers the entire life cycle of a product. Including product design, material sourcing, mfg., delivery, operations, and disposal point of views.</a:t>
          </a:r>
        </a:p>
      </dgm:t>
    </dgm:pt>
    <dgm:pt modelId="{2927A8A5-EF32-4F68-AC8D-441D35015B0F}" type="parTrans" cxnId="{C6FE801C-51B7-4BD0-AC1A-E7A2B6CD6E88}">
      <dgm:prSet/>
      <dgm:spPr/>
      <dgm:t>
        <a:bodyPr/>
        <a:lstStyle/>
        <a:p>
          <a:endParaRPr lang="en-US"/>
        </a:p>
      </dgm:t>
    </dgm:pt>
    <dgm:pt modelId="{57805A71-43A9-469F-8D3A-CF895E1380B9}" type="sibTrans" cxnId="{C6FE801C-51B7-4BD0-AC1A-E7A2B6CD6E88}">
      <dgm:prSet/>
      <dgm:spPr/>
      <dgm:t>
        <a:bodyPr/>
        <a:lstStyle/>
        <a:p>
          <a:endParaRPr lang="en-US"/>
        </a:p>
      </dgm:t>
    </dgm:pt>
    <dgm:pt modelId="{33841603-E966-40A7-84C2-09AF86A35FBE}">
      <dgm:prSet/>
      <dgm:spPr/>
      <dgm:t>
        <a:bodyPr/>
        <a:lstStyle/>
        <a:p>
          <a:r>
            <a:rPr lang="en-US" dirty="0"/>
            <a:t>SCS means to do no harm to the environmental or social systems, while still making profit in the long run.</a:t>
          </a:r>
        </a:p>
      </dgm:t>
    </dgm:pt>
    <dgm:pt modelId="{66D88FD8-10EE-4A3F-88A0-C52351C46077}" type="parTrans" cxnId="{8CB6632C-51B9-41EC-BF27-D6E878A17935}">
      <dgm:prSet/>
      <dgm:spPr/>
      <dgm:t>
        <a:bodyPr/>
        <a:lstStyle/>
        <a:p>
          <a:endParaRPr lang="en-US"/>
        </a:p>
      </dgm:t>
    </dgm:pt>
    <dgm:pt modelId="{5ADFCBB5-82B2-4E10-88A8-DF178BE9BF4A}" type="sibTrans" cxnId="{8CB6632C-51B9-41EC-BF27-D6E878A17935}">
      <dgm:prSet/>
      <dgm:spPr/>
      <dgm:t>
        <a:bodyPr/>
        <a:lstStyle/>
        <a:p>
          <a:endParaRPr lang="en-US"/>
        </a:p>
      </dgm:t>
    </dgm:pt>
    <dgm:pt modelId="{60A13917-B175-424B-9785-BE139C675F32}">
      <dgm:prSet/>
      <dgm:spPr/>
      <dgm:t>
        <a:bodyPr/>
        <a:lstStyle/>
        <a:p>
          <a:r>
            <a:rPr lang="en-US" dirty="0"/>
            <a:t>Sustainable market framework:</a:t>
          </a:r>
        </a:p>
      </dgm:t>
    </dgm:pt>
    <dgm:pt modelId="{A6329C5E-DCE1-43CA-9215-0D9647708715}" type="parTrans" cxnId="{B625F741-6537-4F34-96D0-2F967C8CE730}">
      <dgm:prSet/>
      <dgm:spPr/>
      <dgm:t>
        <a:bodyPr/>
        <a:lstStyle/>
        <a:p>
          <a:endParaRPr lang="en-US"/>
        </a:p>
      </dgm:t>
    </dgm:pt>
    <dgm:pt modelId="{73DF86ED-3A2B-4C93-9CAE-68B36B9DE31B}" type="sibTrans" cxnId="{B625F741-6537-4F34-96D0-2F967C8CE730}">
      <dgm:prSet/>
      <dgm:spPr/>
      <dgm:t>
        <a:bodyPr/>
        <a:lstStyle/>
        <a:p>
          <a:endParaRPr lang="en-US"/>
        </a:p>
      </dgm:t>
    </dgm:pt>
    <dgm:pt modelId="{1684E900-F7F2-4920-B8CC-EC470A66BAB5}">
      <dgm:prSet/>
      <dgm:spPr/>
      <dgm:t>
        <a:bodyPr/>
        <a:lstStyle/>
        <a:p>
          <a:r>
            <a:rPr lang="en-US" dirty="0"/>
            <a:t>Cradle to Cradle</a:t>
          </a:r>
        </a:p>
      </dgm:t>
    </dgm:pt>
    <dgm:pt modelId="{B575A331-9092-42C8-ABE1-32F631834B91}" type="parTrans" cxnId="{C1C1D173-DC44-4D3F-9F9A-C5E8B0CE90E5}">
      <dgm:prSet/>
      <dgm:spPr/>
      <dgm:t>
        <a:bodyPr/>
        <a:lstStyle/>
        <a:p>
          <a:endParaRPr lang="en-US"/>
        </a:p>
      </dgm:t>
    </dgm:pt>
    <dgm:pt modelId="{CAE0E6F4-E1AA-4003-9A20-E754CAFB6799}" type="sibTrans" cxnId="{C1C1D173-DC44-4D3F-9F9A-C5E8B0CE90E5}">
      <dgm:prSet/>
      <dgm:spPr/>
      <dgm:t>
        <a:bodyPr/>
        <a:lstStyle/>
        <a:p>
          <a:endParaRPr lang="en-US"/>
        </a:p>
      </dgm:t>
    </dgm:pt>
    <dgm:pt modelId="{CCCD61C5-925D-481D-B6F4-A007DD36A46E}">
      <dgm:prSet/>
      <dgm:spPr/>
      <dgm:t>
        <a:bodyPr/>
        <a:lstStyle/>
        <a:p>
          <a:r>
            <a:rPr lang="en-US" dirty="0"/>
            <a:t>Reverse Supply Chain &amp; Closed Loop</a:t>
          </a:r>
        </a:p>
      </dgm:t>
    </dgm:pt>
    <dgm:pt modelId="{F5758678-8DD3-4FBA-BFDC-7535479F07A0}" type="parTrans" cxnId="{AC5C5263-9B98-4D3F-89FA-9738ADE66630}">
      <dgm:prSet/>
      <dgm:spPr/>
      <dgm:t>
        <a:bodyPr/>
        <a:lstStyle/>
        <a:p>
          <a:endParaRPr lang="en-US"/>
        </a:p>
      </dgm:t>
    </dgm:pt>
    <dgm:pt modelId="{19D128FF-B832-48B7-8BD8-51535E422398}" type="sibTrans" cxnId="{AC5C5263-9B98-4D3F-89FA-9738ADE66630}">
      <dgm:prSet/>
      <dgm:spPr/>
      <dgm:t>
        <a:bodyPr/>
        <a:lstStyle/>
        <a:p>
          <a:endParaRPr lang="en-US"/>
        </a:p>
      </dgm:t>
    </dgm:pt>
    <dgm:pt modelId="{683C3397-CA30-41FD-B2C7-5A5631B29540}">
      <dgm:prSet/>
      <dgm:spPr/>
      <dgm:t>
        <a:bodyPr/>
        <a:lstStyle/>
        <a:p>
          <a:r>
            <a:rPr lang="en-US" dirty="0"/>
            <a:t>Green Innovative options that work in harmony</a:t>
          </a:r>
        </a:p>
      </dgm:t>
    </dgm:pt>
    <dgm:pt modelId="{E87B0B34-0691-4DAF-B86F-1423353C8E89}" type="parTrans" cxnId="{3CB62687-0F76-496B-BB52-709878B8F261}">
      <dgm:prSet/>
      <dgm:spPr/>
      <dgm:t>
        <a:bodyPr/>
        <a:lstStyle/>
        <a:p>
          <a:endParaRPr lang="en-US"/>
        </a:p>
      </dgm:t>
    </dgm:pt>
    <dgm:pt modelId="{81C58A34-36B0-422A-AF92-2128AD009F40}" type="sibTrans" cxnId="{3CB62687-0F76-496B-BB52-709878B8F261}">
      <dgm:prSet/>
      <dgm:spPr/>
      <dgm:t>
        <a:bodyPr/>
        <a:lstStyle/>
        <a:p>
          <a:endParaRPr lang="en-US"/>
        </a:p>
      </dgm:t>
    </dgm:pt>
    <dgm:pt modelId="{B95E028A-7196-4D17-BC4E-BE1E8871C8B3}" type="pres">
      <dgm:prSet presAssocID="{93FBBD31-8CEB-47F0-A55C-49EEA3E38A90}" presName="root" presStyleCnt="0">
        <dgm:presLayoutVars>
          <dgm:dir/>
          <dgm:resizeHandles val="exact"/>
        </dgm:presLayoutVars>
      </dgm:prSet>
      <dgm:spPr/>
    </dgm:pt>
    <dgm:pt modelId="{A77C79E2-2E32-43E0-9B42-9F4172D50EB7}" type="pres">
      <dgm:prSet presAssocID="{5F4DD1B5-DF12-43E1-99BD-479DFB46A805}" presName="compNode" presStyleCnt="0"/>
      <dgm:spPr/>
    </dgm:pt>
    <dgm:pt modelId="{85E8819C-642A-480B-92DA-163E638496A3}" type="pres">
      <dgm:prSet presAssocID="{5F4DD1B5-DF12-43E1-99BD-479DFB46A805}" presName="bgRect" presStyleLbl="bgShp" presStyleIdx="0" presStyleCnt="5"/>
      <dgm:spPr/>
    </dgm:pt>
    <dgm:pt modelId="{B9875861-8533-4161-AC25-12F4D3974453}" type="pres">
      <dgm:prSet presAssocID="{5F4DD1B5-DF12-43E1-99BD-479DFB46A80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hop"/>
        </a:ext>
      </dgm:extLst>
    </dgm:pt>
    <dgm:pt modelId="{E973D172-532B-4AA8-A60A-FDC638CC87D2}" type="pres">
      <dgm:prSet presAssocID="{5F4DD1B5-DF12-43E1-99BD-479DFB46A805}" presName="spaceRect" presStyleCnt="0"/>
      <dgm:spPr/>
    </dgm:pt>
    <dgm:pt modelId="{F66DB77B-DA2A-433C-8118-BCF325CA6021}" type="pres">
      <dgm:prSet presAssocID="{5F4DD1B5-DF12-43E1-99BD-479DFB46A805}" presName="parTx" presStyleLbl="revTx" presStyleIdx="0" presStyleCnt="6">
        <dgm:presLayoutVars>
          <dgm:chMax val="0"/>
          <dgm:chPref val="0"/>
        </dgm:presLayoutVars>
      </dgm:prSet>
      <dgm:spPr/>
    </dgm:pt>
    <dgm:pt modelId="{F4003602-E563-4AA8-8949-BE9467F92657}" type="pres">
      <dgm:prSet presAssocID="{08FD971B-5496-4386-92AC-C591132E7FBE}" presName="sibTrans" presStyleCnt="0"/>
      <dgm:spPr/>
    </dgm:pt>
    <dgm:pt modelId="{040B08B4-CF2C-49B0-80EC-7BE62D52770E}" type="pres">
      <dgm:prSet presAssocID="{05F22285-3D3B-4D76-923B-89BED0F8656A}" presName="compNode" presStyleCnt="0"/>
      <dgm:spPr/>
    </dgm:pt>
    <dgm:pt modelId="{25246777-9D50-425D-845D-9B72423ED83F}" type="pres">
      <dgm:prSet presAssocID="{05F22285-3D3B-4D76-923B-89BED0F8656A}" presName="bgRect" presStyleLbl="bgShp" presStyleIdx="1" presStyleCnt="5"/>
      <dgm:spPr/>
    </dgm:pt>
    <dgm:pt modelId="{8CA349CE-BA38-40F8-9750-9B7135520883}" type="pres">
      <dgm:prSet presAssocID="{05F22285-3D3B-4D76-923B-89BED0F8656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aptopSecure"/>
        </a:ext>
      </dgm:extLst>
    </dgm:pt>
    <dgm:pt modelId="{F50509BF-B3AC-45D0-BB2D-3BB96F52FA57}" type="pres">
      <dgm:prSet presAssocID="{05F22285-3D3B-4D76-923B-89BED0F8656A}" presName="spaceRect" presStyleCnt="0"/>
      <dgm:spPr/>
    </dgm:pt>
    <dgm:pt modelId="{3F1F9878-6461-4541-872E-43E9440C7736}" type="pres">
      <dgm:prSet presAssocID="{05F22285-3D3B-4D76-923B-89BED0F8656A}" presName="parTx" presStyleLbl="revTx" presStyleIdx="1" presStyleCnt="6">
        <dgm:presLayoutVars>
          <dgm:chMax val="0"/>
          <dgm:chPref val="0"/>
        </dgm:presLayoutVars>
      </dgm:prSet>
      <dgm:spPr/>
    </dgm:pt>
    <dgm:pt modelId="{FD4E321E-0801-4756-B7FE-F0B99D12943B}" type="pres">
      <dgm:prSet presAssocID="{A76B2004-48F8-458D-95C0-ADE4CCD48D52}" presName="sibTrans" presStyleCnt="0"/>
      <dgm:spPr/>
    </dgm:pt>
    <dgm:pt modelId="{0AFB3ABB-268A-4DE8-A40C-2F73B3B24FA2}" type="pres">
      <dgm:prSet presAssocID="{6E506213-DC26-4450-9FBD-BBB3E08FE24D}" presName="compNode" presStyleCnt="0"/>
      <dgm:spPr/>
    </dgm:pt>
    <dgm:pt modelId="{39DDB48C-1BA1-492D-8AFD-81F8E908551E}" type="pres">
      <dgm:prSet presAssocID="{6E506213-DC26-4450-9FBD-BBB3E08FE24D}" presName="bgRect" presStyleLbl="bgShp" presStyleIdx="2" presStyleCnt="5"/>
      <dgm:spPr/>
    </dgm:pt>
    <dgm:pt modelId="{494112B6-112F-4F0C-B23E-50996CE9CFDB}" type="pres">
      <dgm:prSet presAssocID="{6E506213-DC26-4450-9FBD-BBB3E08FE24D}"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stPlan"/>
        </a:ext>
      </dgm:extLst>
    </dgm:pt>
    <dgm:pt modelId="{19EAA2E7-A284-4FA7-965B-8F74317CE3CC}" type="pres">
      <dgm:prSet presAssocID="{6E506213-DC26-4450-9FBD-BBB3E08FE24D}" presName="spaceRect" presStyleCnt="0"/>
      <dgm:spPr/>
    </dgm:pt>
    <dgm:pt modelId="{D2998340-3CA4-4091-B68C-2711E9063C2C}" type="pres">
      <dgm:prSet presAssocID="{6E506213-DC26-4450-9FBD-BBB3E08FE24D}" presName="parTx" presStyleLbl="revTx" presStyleIdx="2" presStyleCnt="6">
        <dgm:presLayoutVars>
          <dgm:chMax val="0"/>
          <dgm:chPref val="0"/>
        </dgm:presLayoutVars>
      </dgm:prSet>
      <dgm:spPr/>
    </dgm:pt>
    <dgm:pt modelId="{FA031A13-39F7-4759-91B8-871DD489DA2E}" type="pres">
      <dgm:prSet presAssocID="{57805A71-43A9-469F-8D3A-CF895E1380B9}" presName="sibTrans" presStyleCnt="0"/>
      <dgm:spPr/>
    </dgm:pt>
    <dgm:pt modelId="{40C4DDBC-D26D-4977-B5ED-E02A58D27135}" type="pres">
      <dgm:prSet presAssocID="{33841603-E966-40A7-84C2-09AF86A35FBE}" presName="compNode" presStyleCnt="0"/>
      <dgm:spPr/>
    </dgm:pt>
    <dgm:pt modelId="{C2FE2D16-11EC-4FA1-9C65-C3F0FFBC9F8B}" type="pres">
      <dgm:prSet presAssocID="{33841603-E966-40A7-84C2-09AF86A35FBE}" presName="bgRect" presStyleLbl="bgShp" presStyleIdx="3" presStyleCnt="5"/>
      <dgm:spPr/>
    </dgm:pt>
    <dgm:pt modelId="{A5CF8933-3306-47E6-B194-BF2752E69E28}" type="pres">
      <dgm:prSet presAssocID="{33841603-E966-40A7-84C2-09AF86A35FB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lth"/>
        </a:ext>
      </dgm:extLst>
    </dgm:pt>
    <dgm:pt modelId="{0645FC60-EFCB-4026-91C2-16DE6B14E8DA}" type="pres">
      <dgm:prSet presAssocID="{33841603-E966-40A7-84C2-09AF86A35FBE}" presName="spaceRect" presStyleCnt="0"/>
      <dgm:spPr/>
    </dgm:pt>
    <dgm:pt modelId="{1F73F77E-237A-4B7E-941F-FB3DAFBE2FCB}" type="pres">
      <dgm:prSet presAssocID="{33841603-E966-40A7-84C2-09AF86A35FBE}" presName="parTx" presStyleLbl="revTx" presStyleIdx="3" presStyleCnt="6">
        <dgm:presLayoutVars>
          <dgm:chMax val="0"/>
          <dgm:chPref val="0"/>
        </dgm:presLayoutVars>
      </dgm:prSet>
      <dgm:spPr/>
    </dgm:pt>
    <dgm:pt modelId="{50072DE8-790C-4BA2-8AA0-EF08DAB69C55}" type="pres">
      <dgm:prSet presAssocID="{5ADFCBB5-82B2-4E10-88A8-DF178BE9BF4A}" presName="sibTrans" presStyleCnt="0"/>
      <dgm:spPr/>
    </dgm:pt>
    <dgm:pt modelId="{5A91E5C0-8491-451F-8C9C-BC464290230C}" type="pres">
      <dgm:prSet presAssocID="{60A13917-B175-424B-9785-BE139C675F32}" presName="compNode" presStyleCnt="0"/>
      <dgm:spPr/>
    </dgm:pt>
    <dgm:pt modelId="{FA893E4D-F85C-41D7-ABCB-FE69FB996C4B}" type="pres">
      <dgm:prSet presAssocID="{60A13917-B175-424B-9785-BE139C675F32}" presName="bgRect" presStyleLbl="bgShp" presStyleIdx="4" presStyleCnt="5"/>
      <dgm:spPr/>
    </dgm:pt>
    <dgm:pt modelId="{F6A700BC-B194-4673-B064-060BA341B75D}" type="pres">
      <dgm:prSet presAssocID="{60A13917-B175-424B-9785-BE139C675F32}"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t"/>
        </a:ext>
      </dgm:extLst>
    </dgm:pt>
    <dgm:pt modelId="{B9E1CA70-F97D-4FFD-8D81-A650D2CB0A89}" type="pres">
      <dgm:prSet presAssocID="{60A13917-B175-424B-9785-BE139C675F32}" presName="spaceRect" presStyleCnt="0"/>
      <dgm:spPr/>
    </dgm:pt>
    <dgm:pt modelId="{D7FFF057-1211-4F33-AE82-2D271F55922D}" type="pres">
      <dgm:prSet presAssocID="{60A13917-B175-424B-9785-BE139C675F32}" presName="parTx" presStyleLbl="revTx" presStyleIdx="4" presStyleCnt="6">
        <dgm:presLayoutVars>
          <dgm:chMax val="0"/>
          <dgm:chPref val="0"/>
        </dgm:presLayoutVars>
      </dgm:prSet>
      <dgm:spPr/>
    </dgm:pt>
    <dgm:pt modelId="{6F7CD969-C478-4833-BF69-C8E9021FF051}" type="pres">
      <dgm:prSet presAssocID="{60A13917-B175-424B-9785-BE139C675F32}" presName="desTx" presStyleLbl="revTx" presStyleIdx="5" presStyleCnt="6">
        <dgm:presLayoutVars/>
      </dgm:prSet>
      <dgm:spPr/>
    </dgm:pt>
  </dgm:ptLst>
  <dgm:cxnLst>
    <dgm:cxn modelId="{419BA703-498E-4E96-964F-62212EEF2B0E}" type="presOf" srcId="{93FBBD31-8CEB-47F0-A55C-49EEA3E38A90}" destId="{B95E028A-7196-4D17-BC4E-BE1E8871C8B3}" srcOrd="0" destOrd="0" presId="urn:microsoft.com/office/officeart/2018/2/layout/IconVerticalSolidList"/>
    <dgm:cxn modelId="{34361E16-6E3A-470B-B571-F55A07D47669}" type="presOf" srcId="{60A13917-B175-424B-9785-BE139C675F32}" destId="{D7FFF057-1211-4F33-AE82-2D271F55922D}" srcOrd="0" destOrd="0" presId="urn:microsoft.com/office/officeart/2018/2/layout/IconVerticalSolidList"/>
    <dgm:cxn modelId="{C6FE801C-51B7-4BD0-AC1A-E7A2B6CD6E88}" srcId="{93FBBD31-8CEB-47F0-A55C-49EEA3E38A90}" destId="{6E506213-DC26-4450-9FBD-BBB3E08FE24D}" srcOrd="2" destOrd="0" parTransId="{2927A8A5-EF32-4F68-AC8D-441D35015B0F}" sibTransId="{57805A71-43A9-469F-8D3A-CF895E1380B9}"/>
    <dgm:cxn modelId="{8CB6632C-51B9-41EC-BF27-D6E878A17935}" srcId="{93FBBD31-8CEB-47F0-A55C-49EEA3E38A90}" destId="{33841603-E966-40A7-84C2-09AF86A35FBE}" srcOrd="3" destOrd="0" parTransId="{66D88FD8-10EE-4A3F-88A0-C52351C46077}" sibTransId="{5ADFCBB5-82B2-4E10-88A8-DF178BE9BF4A}"/>
    <dgm:cxn modelId="{B625F741-6537-4F34-96D0-2F967C8CE730}" srcId="{93FBBD31-8CEB-47F0-A55C-49EEA3E38A90}" destId="{60A13917-B175-424B-9785-BE139C675F32}" srcOrd="4" destOrd="0" parTransId="{A6329C5E-DCE1-43CA-9215-0D9647708715}" sibTransId="{73DF86ED-3A2B-4C93-9CAE-68B36B9DE31B}"/>
    <dgm:cxn modelId="{AC5C5263-9B98-4D3F-89FA-9738ADE66630}" srcId="{60A13917-B175-424B-9785-BE139C675F32}" destId="{CCCD61C5-925D-481D-B6F4-A007DD36A46E}" srcOrd="1" destOrd="0" parTransId="{F5758678-8DD3-4FBA-BFDC-7535479F07A0}" sibTransId="{19D128FF-B832-48B7-8BD8-51535E422398}"/>
    <dgm:cxn modelId="{BAB0FC65-D28D-40F4-9F41-FE66182BD240}" type="presOf" srcId="{5F4DD1B5-DF12-43E1-99BD-479DFB46A805}" destId="{F66DB77B-DA2A-433C-8118-BCF325CA6021}" srcOrd="0" destOrd="0" presId="urn:microsoft.com/office/officeart/2018/2/layout/IconVerticalSolidList"/>
    <dgm:cxn modelId="{91111A47-79B1-410A-A0D5-E55471139FB3}" type="presOf" srcId="{CCCD61C5-925D-481D-B6F4-A007DD36A46E}" destId="{6F7CD969-C478-4833-BF69-C8E9021FF051}" srcOrd="0" destOrd="1" presId="urn:microsoft.com/office/officeart/2018/2/layout/IconVerticalSolidList"/>
    <dgm:cxn modelId="{E7D65B67-B393-4F78-B533-F4A5F1604365}" type="presOf" srcId="{683C3397-CA30-41FD-B2C7-5A5631B29540}" destId="{6F7CD969-C478-4833-BF69-C8E9021FF051}" srcOrd="0" destOrd="2" presId="urn:microsoft.com/office/officeart/2018/2/layout/IconVerticalSolidList"/>
    <dgm:cxn modelId="{80FB1F73-158D-402D-BA02-C490CD69826C}" type="presOf" srcId="{6E506213-DC26-4450-9FBD-BBB3E08FE24D}" destId="{D2998340-3CA4-4091-B68C-2711E9063C2C}" srcOrd="0" destOrd="0" presId="urn:microsoft.com/office/officeart/2018/2/layout/IconVerticalSolidList"/>
    <dgm:cxn modelId="{C1C1D173-DC44-4D3F-9F9A-C5E8B0CE90E5}" srcId="{60A13917-B175-424B-9785-BE139C675F32}" destId="{1684E900-F7F2-4920-B8CC-EC470A66BAB5}" srcOrd="0" destOrd="0" parTransId="{B575A331-9092-42C8-ABE1-32F631834B91}" sibTransId="{CAE0E6F4-E1AA-4003-9A20-E754CAFB6799}"/>
    <dgm:cxn modelId="{3CB62687-0F76-496B-BB52-709878B8F261}" srcId="{60A13917-B175-424B-9785-BE139C675F32}" destId="{683C3397-CA30-41FD-B2C7-5A5631B29540}" srcOrd="2" destOrd="0" parTransId="{E87B0B34-0691-4DAF-B86F-1423353C8E89}" sibTransId="{81C58A34-36B0-422A-AF92-2128AD009F40}"/>
    <dgm:cxn modelId="{9395559B-FE61-4CC1-B011-9975BB0BD2AC}" srcId="{93FBBD31-8CEB-47F0-A55C-49EEA3E38A90}" destId="{5F4DD1B5-DF12-43E1-99BD-479DFB46A805}" srcOrd="0" destOrd="0" parTransId="{8A447D07-46A9-4493-A9FF-DF6A9B12B8E6}" sibTransId="{08FD971B-5496-4386-92AC-C591132E7FBE}"/>
    <dgm:cxn modelId="{94B671C4-B2A0-44C6-A545-153E4A097C59}" type="presOf" srcId="{1684E900-F7F2-4920-B8CC-EC470A66BAB5}" destId="{6F7CD969-C478-4833-BF69-C8E9021FF051}" srcOrd="0" destOrd="0" presId="urn:microsoft.com/office/officeart/2018/2/layout/IconVerticalSolidList"/>
    <dgm:cxn modelId="{32F3B4C9-2098-4215-B94C-CC21F8165144}" srcId="{93FBBD31-8CEB-47F0-A55C-49EEA3E38A90}" destId="{05F22285-3D3B-4D76-923B-89BED0F8656A}" srcOrd="1" destOrd="0" parTransId="{2DCC807A-0293-4350-B090-30E14D7B4A92}" sibTransId="{A76B2004-48F8-458D-95C0-ADE4CCD48D52}"/>
    <dgm:cxn modelId="{03417ACC-8D09-46AF-BC9E-F8106386F2AE}" type="presOf" srcId="{33841603-E966-40A7-84C2-09AF86A35FBE}" destId="{1F73F77E-237A-4B7E-941F-FB3DAFBE2FCB}" srcOrd="0" destOrd="0" presId="urn:microsoft.com/office/officeart/2018/2/layout/IconVerticalSolidList"/>
    <dgm:cxn modelId="{AADAEDFF-AF65-44DE-9B67-B9CF66F14288}" type="presOf" srcId="{05F22285-3D3B-4D76-923B-89BED0F8656A}" destId="{3F1F9878-6461-4541-872E-43E9440C7736}" srcOrd="0" destOrd="0" presId="urn:microsoft.com/office/officeart/2018/2/layout/IconVerticalSolidList"/>
    <dgm:cxn modelId="{CAC1EBC7-60C7-4AC0-96BC-73AE5795F4FD}" type="presParOf" srcId="{B95E028A-7196-4D17-BC4E-BE1E8871C8B3}" destId="{A77C79E2-2E32-43E0-9B42-9F4172D50EB7}" srcOrd="0" destOrd="0" presId="urn:microsoft.com/office/officeart/2018/2/layout/IconVerticalSolidList"/>
    <dgm:cxn modelId="{D1FAD46E-48C3-470B-8A98-5F00596DEC5E}" type="presParOf" srcId="{A77C79E2-2E32-43E0-9B42-9F4172D50EB7}" destId="{85E8819C-642A-480B-92DA-163E638496A3}" srcOrd="0" destOrd="0" presId="urn:microsoft.com/office/officeart/2018/2/layout/IconVerticalSolidList"/>
    <dgm:cxn modelId="{F1635F9E-4196-44F0-91C5-5FC6AF16E3F9}" type="presParOf" srcId="{A77C79E2-2E32-43E0-9B42-9F4172D50EB7}" destId="{B9875861-8533-4161-AC25-12F4D3974453}" srcOrd="1" destOrd="0" presId="urn:microsoft.com/office/officeart/2018/2/layout/IconVerticalSolidList"/>
    <dgm:cxn modelId="{4E2A3CD8-40EB-4A8E-B31D-0845DDEE48FC}" type="presParOf" srcId="{A77C79E2-2E32-43E0-9B42-9F4172D50EB7}" destId="{E973D172-532B-4AA8-A60A-FDC638CC87D2}" srcOrd="2" destOrd="0" presId="urn:microsoft.com/office/officeart/2018/2/layout/IconVerticalSolidList"/>
    <dgm:cxn modelId="{39169CBF-1D4A-4D1A-94D6-3689E2E2036F}" type="presParOf" srcId="{A77C79E2-2E32-43E0-9B42-9F4172D50EB7}" destId="{F66DB77B-DA2A-433C-8118-BCF325CA6021}" srcOrd="3" destOrd="0" presId="urn:microsoft.com/office/officeart/2018/2/layout/IconVerticalSolidList"/>
    <dgm:cxn modelId="{1DCE6B70-F07D-4C89-B74A-440B4C65A86D}" type="presParOf" srcId="{B95E028A-7196-4D17-BC4E-BE1E8871C8B3}" destId="{F4003602-E563-4AA8-8949-BE9467F92657}" srcOrd="1" destOrd="0" presId="urn:microsoft.com/office/officeart/2018/2/layout/IconVerticalSolidList"/>
    <dgm:cxn modelId="{3337681B-8A28-4E46-AA9E-98EDFC7BF27E}" type="presParOf" srcId="{B95E028A-7196-4D17-BC4E-BE1E8871C8B3}" destId="{040B08B4-CF2C-49B0-80EC-7BE62D52770E}" srcOrd="2" destOrd="0" presId="urn:microsoft.com/office/officeart/2018/2/layout/IconVerticalSolidList"/>
    <dgm:cxn modelId="{30873468-55DC-478A-A99D-13E32F5AF407}" type="presParOf" srcId="{040B08B4-CF2C-49B0-80EC-7BE62D52770E}" destId="{25246777-9D50-425D-845D-9B72423ED83F}" srcOrd="0" destOrd="0" presId="urn:microsoft.com/office/officeart/2018/2/layout/IconVerticalSolidList"/>
    <dgm:cxn modelId="{2C67CA9D-CB03-4906-977F-856D9B261E42}" type="presParOf" srcId="{040B08B4-CF2C-49B0-80EC-7BE62D52770E}" destId="{8CA349CE-BA38-40F8-9750-9B7135520883}" srcOrd="1" destOrd="0" presId="urn:microsoft.com/office/officeart/2018/2/layout/IconVerticalSolidList"/>
    <dgm:cxn modelId="{68AC5FC3-1BF3-4E08-A22C-D2DC72984C7F}" type="presParOf" srcId="{040B08B4-CF2C-49B0-80EC-7BE62D52770E}" destId="{F50509BF-B3AC-45D0-BB2D-3BB96F52FA57}" srcOrd="2" destOrd="0" presId="urn:microsoft.com/office/officeart/2018/2/layout/IconVerticalSolidList"/>
    <dgm:cxn modelId="{189E39C1-1E8E-42A7-B4F9-6DBFEB2F36D5}" type="presParOf" srcId="{040B08B4-CF2C-49B0-80EC-7BE62D52770E}" destId="{3F1F9878-6461-4541-872E-43E9440C7736}" srcOrd="3" destOrd="0" presId="urn:microsoft.com/office/officeart/2018/2/layout/IconVerticalSolidList"/>
    <dgm:cxn modelId="{DA430C69-38F8-46F3-96E0-392D00443742}" type="presParOf" srcId="{B95E028A-7196-4D17-BC4E-BE1E8871C8B3}" destId="{FD4E321E-0801-4756-B7FE-F0B99D12943B}" srcOrd="3" destOrd="0" presId="urn:microsoft.com/office/officeart/2018/2/layout/IconVerticalSolidList"/>
    <dgm:cxn modelId="{0929D5CC-9AA6-4300-A5BE-D3C5154AA7A7}" type="presParOf" srcId="{B95E028A-7196-4D17-BC4E-BE1E8871C8B3}" destId="{0AFB3ABB-268A-4DE8-A40C-2F73B3B24FA2}" srcOrd="4" destOrd="0" presId="urn:microsoft.com/office/officeart/2018/2/layout/IconVerticalSolidList"/>
    <dgm:cxn modelId="{4AAFEE96-0E83-4D59-B73F-260C78CCF463}" type="presParOf" srcId="{0AFB3ABB-268A-4DE8-A40C-2F73B3B24FA2}" destId="{39DDB48C-1BA1-492D-8AFD-81F8E908551E}" srcOrd="0" destOrd="0" presId="urn:microsoft.com/office/officeart/2018/2/layout/IconVerticalSolidList"/>
    <dgm:cxn modelId="{A81E371E-0C95-47B3-A3A1-739B911AB3B7}" type="presParOf" srcId="{0AFB3ABB-268A-4DE8-A40C-2F73B3B24FA2}" destId="{494112B6-112F-4F0C-B23E-50996CE9CFDB}" srcOrd="1" destOrd="0" presId="urn:microsoft.com/office/officeart/2018/2/layout/IconVerticalSolidList"/>
    <dgm:cxn modelId="{D45CF773-BEC2-4EFC-9071-D364CCE9A00D}" type="presParOf" srcId="{0AFB3ABB-268A-4DE8-A40C-2F73B3B24FA2}" destId="{19EAA2E7-A284-4FA7-965B-8F74317CE3CC}" srcOrd="2" destOrd="0" presId="urn:microsoft.com/office/officeart/2018/2/layout/IconVerticalSolidList"/>
    <dgm:cxn modelId="{9E1005D6-0DAC-4890-B08B-66EA47468CF7}" type="presParOf" srcId="{0AFB3ABB-268A-4DE8-A40C-2F73B3B24FA2}" destId="{D2998340-3CA4-4091-B68C-2711E9063C2C}" srcOrd="3" destOrd="0" presId="urn:microsoft.com/office/officeart/2018/2/layout/IconVerticalSolidList"/>
    <dgm:cxn modelId="{543FB858-2FF1-46E0-96E7-2F8C08E4B06E}" type="presParOf" srcId="{B95E028A-7196-4D17-BC4E-BE1E8871C8B3}" destId="{FA031A13-39F7-4759-91B8-871DD489DA2E}" srcOrd="5" destOrd="0" presId="urn:microsoft.com/office/officeart/2018/2/layout/IconVerticalSolidList"/>
    <dgm:cxn modelId="{27EF07F3-63F2-4D38-A473-35A667D78DC2}" type="presParOf" srcId="{B95E028A-7196-4D17-BC4E-BE1E8871C8B3}" destId="{40C4DDBC-D26D-4977-B5ED-E02A58D27135}" srcOrd="6" destOrd="0" presId="urn:microsoft.com/office/officeart/2018/2/layout/IconVerticalSolidList"/>
    <dgm:cxn modelId="{AE4FFE07-E65E-400C-A740-7E364A976875}" type="presParOf" srcId="{40C4DDBC-D26D-4977-B5ED-E02A58D27135}" destId="{C2FE2D16-11EC-4FA1-9C65-C3F0FFBC9F8B}" srcOrd="0" destOrd="0" presId="urn:microsoft.com/office/officeart/2018/2/layout/IconVerticalSolidList"/>
    <dgm:cxn modelId="{9A52F224-9A72-4836-B030-49F6332266FC}" type="presParOf" srcId="{40C4DDBC-D26D-4977-B5ED-E02A58D27135}" destId="{A5CF8933-3306-47E6-B194-BF2752E69E28}" srcOrd="1" destOrd="0" presId="urn:microsoft.com/office/officeart/2018/2/layout/IconVerticalSolidList"/>
    <dgm:cxn modelId="{46D58878-9754-4E83-807D-32693DBDEAC0}" type="presParOf" srcId="{40C4DDBC-D26D-4977-B5ED-E02A58D27135}" destId="{0645FC60-EFCB-4026-91C2-16DE6B14E8DA}" srcOrd="2" destOrd="0" presId="urn:microsoft.com/office/officeart/2018/2/layout/IconVerticalSolidList"/>
    <dgm:cxn modelId="{CAAD562E-0DAD-49B2-A92B-498178E63FB8}" type="presParOf" srcId="{40C4DDBC-D26D-4977-B5ED-E02A58D27135}" destId="{1F73F77E-237A-4B7E-941F-FB3DAFBE2FCB}" srcOrd="3" destOrd="0" presId="urn:microsoft.com/office/officeart/2018/2/layout/IconVerticalSolidList"/>
    <dgm:cxn modelId="{56243E8E-3892-4122-B843-C89E25E8298B}" type="presParOf" srcId="{B95E028A-7196-4D17-BC4E-BE1E8871C8B3}" destId="{50072DE8-790C-4BA2-8AA0-EF08DAB69C55}" srcOrd="7" destOrd="0" presId="urn:microsoft.com/office/officeart/2018/2/layout/IconVerticalSolidList"/>
    <dgm:cxn modelId="{C8F9201A-27BC-4AA9-879F-D30A70380475}" type="presParOf" srcId="{B95E028A-7196-4D17-BC4E-BE1E8871C8B3}" destId="{5A91E5C0-8491-451F-8C9C-BC464290230C}" srcOrd="8" destOrd="0" presId="urn:microsoft.com/office/officeart/2018/2/layout/IconVerticalSolidList"/>
    <dgm:cxn modelId="{2180B62B-BB7A-47A2-B83C-EF0C482511E0}" type="presParOf" srcId="{5A91E5C0-8491-451F-8C9C-BC464290230C}" destId="{FA893E4D-F85C-41D7-ABCB-FE69FB996C4B}" srcOrd="0" destOrd="0" presId="urn:microsoft.com/office/officeart/2018/2/layout/IconVerticalSolidList"/>
    <dgm:cxn modelId="{0BDF3845-CEA9-449E-8093-C5DE93C5A83A}" type="presParOf" srcId="{5A91E5C0-8491-451F-8C9C-BC464290230C}" destId="{F6A700BC-B194-4673-B064-060BA341B75D}" srcOrd="1" destOrd="0" presId="urn:microsoft.com/office/officeart/2018/2/layout/IconVerticalSolidList"/>
    <dgm:cxn modelId="{AAB96251-2E11-4971-8580-65A764BF6FF1}" type="presParOf" srcId="{5A91E5C0-8491-451F-8C9C-BC464290230C}" destId="{B9E1CA70-F97D-4FFD-8D81-A650D2CB0A89}" srcOrd="2" destOrd="0" presId="urn:microsoft.com/office/officeart/2018/2/layout/IconVerticalSolidList"/>
    <dgm:cxn modelId="{D4E8D2CF-F50F-4BF7-B348-1ED90AA4FF50}" type="presParOf" srcId="{5A91E5C0-8491-451F-8C9C-BC464290230C}" destId="{D7FFF057-1211-4F33-AE82-2D271F55922D}" srcOrd="3" destOrd="0" presId="urn:microsoft.com/office/officeart/2018/2/layout/IconVerticalSolidList"/>
    <dgm:cxn modelId="{841DBDB1-1E2F-4CD4-9BE0-92D1952FDF76}" type="presParOf" srcId="{5A91E5C0-8491-451F-8C9C-BC464290230C}" destId="{6F7CD969-C478-4833-BF69-C8E9021FF051}" srcOrd="4"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D5FB80-8579-4E94-9A7A-308C3BDE315D}">
      <dsp:nvSpPr>
        <dsp:cNvPr id="0" name=""/>
        <dsp:cNvSpPr/>
      </dsp:nvSpPr>
      <dsp:spPr>
        <a:xfrm>
          <a:off x="0" y="2569"/>
          <a:ext cx="5990135" cy="0"/>
        </a:xfrm>
        <a:prstGeom prst="lin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CB21CF-3EDF-4C9F-88FB-481ED912B666}">
      <dsp:nvSpPr>
        <dsp:cNvPr id="0" name=""/>
        <dsp:cNvSpPr/>
      </dsp:nvSpPr>
      <dsp:spPr>
        <a:xfrm>
          <a:off x="0" y="2569"/>
          <a:ext cx="5990135" cy="8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Re-use </a:t>
          </a:r>
        </a:p>
      </dsp:txBody>
      <dsp:txXfrm>
        <a:off x="0" y="2569"/>
        <a:ext cx="5990135" cy="876152"/>
      </dsp:txXfrm>
    </dsp:sp>
    <dsp:sp modelId="{E935609A-B5E7-4FA4-BF27-EB8CDF40D829}">
      <dsp:nvSpPr>
        <dsp:cNvPr id="0" name=""/>
        <dsp:cNvSpPr/>
      </dsp:nvSpPr>
      <dsp:spPr>
        <a:xfrm>
          <a:off x="0" y="878721"/>
          <a:ext cx="5990135" cy="0"/>
        </a:xfrm>
        <a:prstGeom prst="line">
          <a:avLst/>
        </a:prstGeom>
        <a:solidFill>
          <a:schemeClr val="accent3">
            <a:hueOff val="0"/>
            <a:satOff val="0"/>
            <a:lumOff val="0"/>
            <a:alphaOff val="0"/>
          </a:schemeClr>
        </a:solidFill>
        <a:ln w="1397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37D159-B117-4C56-89DE-0EEF95A8B184}">
      <dsp:nvSpPr>
        <dsp:cNvPr id="0" name=""/>
        <dsp:cNvSpPr/>
      </dsp:nvSpPr>
      <dsp:spPr>
        <a:xfrm>
          <a:off x="0" y="878721"/>
          <a:ext cx="5990135" cy="8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Re-manufacturing</a:t>
          </a:r>
        </a:p>
      </dsp:txBody>
      <dsp:txXfrm>
        <a:off x="0" y="878721"/>
        <a:ext cx="5990135" cy="876152"/>
      </dsp:txXfrm>
    </dsp:sp>
    <dsp:sp modelId="{CBFD60DD-C33F-440F-A8F5-3365E4FFB3AF}">
      <dsp:nvSpPr>
        <dsp:cNvPr id="0" name=""/>
        <dsp:cNvSpPr/>
      </dsp:nvSpPr>
      <dsp:spPr>
        <a:xfrm>
          <a:off x="0" y="1754874"/>
          <a:ext cx="5990135" cy="0"/>
        </a:xfrm>
        <a:prstGeom prst="line">
          <a:avLst/>
        </a:prstGeom>
        <a:solidFill>
          <a:schemeClr val="accent4">
            <a:hueOff val="0"/>
            <a:satOff val="0"/>
            <a:lumOff val="0"/>
            <a:alphaOff val="0"/>
          </a:schemeClr>
        </a:solidFill>
        <a:ln w="1397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D9236D-6DFE-46BF-B106-869E81F6596B}">
      <dsp:nvSpPr>
        <dsp:cNvPr id="0" name=""/>
        <dsp:cNvSpPr/>
      </dsp:nvSpPr>
      <dsp:spPr>
        <a:xfrm>
          <a:off x="0" y="1754874"/>
          <a:ext cx="5990135" cy="8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Re-conditioning</a:t>
          </a:r>
        </a:p>
      </dsp:txBody>
      <dsp:txXfrm>
        <a:off x="0" y="1754874"/>
        <a:ext cx="5990135" cy="876152"/>
      </dsp:txXfrm>
    </dsp:sp>
    <dsp:sp modelId="{8998D2C6-FE9C-43D4-8F5B-D05CAD1E3638}">
      <dsp:nvSpPr>
        <dsp:cNvPr id="0" name=""/>
        <dsp:cNvSpPr/>
      </dsp:nvSpPr>
      <dsp:spPr>
        <a:xfrm>
          <a:off x="0" y="2631027"/>
          <a:ext cx="5990135" cy="0"/>
        </a:xfrm>
        <a:prstGeom prst="line">
          <a:avLst/>
        </a:prstGeom>
        <a:solidFill>
          <a:schemeClr val="accent5">
            <a:hueOff val="0"/>
            <a:satOff val="0"/>
            <a:lumOff val="0"/>
            <a:alphaOff val="0"/>
          </a:schemeClr>
        </a:solidFill>
        <a:ln w="1397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E68FFD-FDB6-4278-B512-73DE0B595BAC}">
      <dsp:nvSpPr>
        <dsp:cNvPr id="0" name=""/>
        <dsp:cNvSpPr/>
      </dsp:nvSpPr>
      <dsp:spPr>
        <a:xfrm>
          <a:off x="0" y="2631027"/>
          <a:ext cx="5990135" cy="8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Recycling</a:t>
          </a:r>
        </a:p>
      </dsp:txBody>
      <dsp:txXfrm>
        <a:off x="0" y="2631027"/>
        <a:ext cx="5990135" cy="876152"/>
      </dsp:txXfrm>
    </dsp:sp>
    <dsp:sp modelId="{AAF8BF37-2046-41F3-8631-5B212C54742F}">
      <dsp:nvSpPr>
        <dsp:cNvPr id="0" name=""/>
        <dsp:cNvSpPr/>
      </dsp:nvSpPr>
      <dsp:spPr>
        <a:xfrm>
          <a:off x="0" y="3507179"/>
          <a:ext cx="5990135" cy="0"/>
        </a:xfrm>
        <a:prstGeom prst="line">
          <a:avLst/>
        </a:prstGeom>
        <a:solidFill>
          <a:schemeClr val="accent6">
            <a:hueOff val="0"/>
            <a:satOff val="0"/>
            <a:lumOff val="0"/>
            <a:alphaOff val="0"/>
          </a:schemeClr>
        </a:solidFill>
        <a:ln w="1397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EE035B-23CE-47FF-9D8D-FAA2F5FE0347}">
      <dsp:nvSpPr>
        <dsp:cNvPr id="0" name=""/>
        <dsp:cNvSpPr/>
      </dsp:nvSpPr>
      <dsp:spPr>
        <a:xfrm>
          <a:off x="0" y="3507179"/>
          <a:ext cx="5990135" cy="8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Re-store</a:t>
          </a:r>
        </a:p>
      </dsp:txBody>
      <dsp:txXfrm>
        <a:off x="0" y="3507179"/>
        <a:ext cx="5990135" cy="876152"/>
      </dsp:txXfrm>
    </dsp:sp>
    <dsp:sp modelId="{4ADE06B9-2EEB-4C9E-B4F1-A39AAB6FAB64}">
      <dsp:nvSpPr>
        <dsp:cNvPr id="0" name=""/>
        <dsp:cNvSpPr/>
      </dsp:nvSpPr>
      <dsp:spPr>
        <a:xfrm>
          <a:off x="0" y="4383332"/>
          <a:ext cx="5990135" cy="0"/>
        </a:xfrm>
        <a:prstGeom prst="line">
          <a:avLst/>
        </a:prstGeom>
        <a:solidFill>
          <a:schemeClr val="accent2">
            <a:hueOff val="0"/>
            <a:satOff val="0"/>
            <a:lumOff val="0"/>
            <a:alphaOff val="0"/>
          </a:schemeClr>
        </a:solidFill>
        <a:ln w="1397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3668F7-988B-4504-A15C-C3DAD5367A9C}">
      <dsp:nvSpPr>
        <dsp:cNvPr id="0" name=""/>
        <dsp:cNvSpPr/>
      </dsp:nvSpPr>
      <dsp:spPr>
        <a:xfrm>
          <a:off x="0" y="4383332"/>
          <a:ext cx="5990135" cy="876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210" tIns="156210" rIns="156210" bIns="156210" numCol="1" spcCol="1270" anchor="t" anchorCtr="0">
          <a:noAutofit/>
        </a:bodyPr>
        <a:lstStyle/>
        <a:p>
          <a:pPr marL="0" lvl="0" indent="0" algn="l" defTabSz="1822450">
            <a:lnSpc>
              <a:spcPct val="90000"/>
            </a:lnSpc>
            <a:spcBef>
              <a:spcPct val="0"/>
            </a:spcBef>
            <a:spcAft>
              <a:spcPct val="35000"/>
            </a:spcAft>
            <a:buNone/>
          </a:pPr>
          <a:r>
            <a:rPr lang="en-US" sz="4100" kern="1200" dirty="0"/>
            <a:t>Re-claim</a:t>
          </a:r>
        </a:p>
      </dsp:txBody>
      <dsp:txXfrm>
        <a:off x="0" y="4383332"/>
        <a:ext cx="5990135" cy="8761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8819C-642A-480B-92DA-163E638496A3}">
      <dsp:nvSpPr>
        <dsp:cNvPr id="0" name=""/>
        <dsp:cNvSpPr/>
      </dsp:nvSpPr>
      <dsp:spPr>
        <a:xfrm>
          <a:off x="0" y="6676"/>
          <a:ext cx="5990135" cy="87478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75861-8533-4161-AC25-12F4D3974453}">
      <dsp:nvSpPr>
        <dsp:cNvPr id="0" name=""/>
        <dsp:cNvSpPr/>
      </dsp:nvSpPr>
      <dsp:spPr>
        <a:xfrm>
          <a:off x="264622" y="203502"/>
          <a:ext cx="481130" cy="48113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66DB77B-DA2A-433C-8118-BCF325CA6021}">
      <dsp:nvSpPr>
        <dsp:cNvPr id="0" name=""/>
        <dsp:cNvSpPr/>
      </dsp:nvSpPr>
      <dsp:spPr>
        <a:xfrm>
          <a:off x="1010375" y="6676"/>
          <a:ext cx="4978773" cy="87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81" tIns="92581" rIns="92581" bIns="92581" numCol="1" spcCol="1270" anchor="ctr" anchorCtr="0">
          <a:noAutofit/>
        </a:bodyPr>
        <a:lstStyle/>
        <a:p>
          <a:pPr marL="0" lvl="0" indent="0" algn="l" defTabSz="711200">
            <a:lnSpc>
              <a:spcPct val="90000"/>
            </a:lnSpc>
            <a:spcBef>
              <a:spcPct val="0"/>
            </a:spcBef>
            <a:spcAft>
              <a:spcPct val="35000"/>
            </a:spcAft>
            <a:buNone/>
          </a:pPr>
          <a:r>
            <a:rPr lang="en-US" sz="1600" kern="1200" dirty="0"/>
            <a:t>SCS means green purchasing, mfg., distribution, reverse supply chains and logistics.</a:t>
          </a:r>
        </a:p>
      </dsp:txBody>
      <dsp:txXfrm>
        <a:off x="1010375" y="6676"/>
        <a:ext cx="4978773" cy="874783"/>
      </dsp:txXfrm>
    </dsp:sp>
    <dsp:sp modelId="{25246777-9D50-425D-845D-9B72423ED83F}">
      <dsp:nvSpPr>
        <dsp:cNvPr id="0" name=""/>
        <dsp:cNvSpPr/>
      </dsp:nvSpPr>
      <dsp:spPr>
        <a:xfrm>
          <a:off x="0" y="1100155"/>
          <a:ext cx="5990135" cy="87478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CA349CE-BA38-40F8-9750-9B7135520883}">
      <dsp:nvSpPr>
        <dsp:cNvPr id="0" name=""/>
        <dsp:cNvSpPr/>
      </dsp:nvSpPr>
      <dsp:spPr>
        <a:xfrm>
          <a:off x="264622" y="1296982"/>
          <a:ext cx="481130" cy="48113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F1F9878-6461-4541-872E-43E9440C7736}">
      <dsp:nvSpPr>
        <dsp:cNvPr id="0" name=""/>
        <dsp:cNvSpPr/>
      </dsp:nvSpPr>
      <dsp:spPr>
        <a:xfrm>
          <a:off x="1010375" y="1100155"/>
          <a:ext cx="4978773" cy="87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81" tIns="92581" rIns="92581" bIns="92581" numCol="1" spcCol="1270" anchor="ctr" anchorCtr="0">
          <a:noAutofit/>
        </a:bodyPr>
        <a:lstStyle/>
        <a:p>
          <a:pPr marL="0" lvl="0" indent="0" algn="l" defTabSz="711200">
            <a:lnSpc>
              <a:spcPct val="90000"/>
            </a:lnSpc>
            <a:spcBef>
              <a:spcPct val="0"/>
            </a:spcBef>
            <a:spcAft>
              <a:spcPct val="35000"/>
            </a:spcAft>
            <a:buNone/>
          </a:pPr>
          <a:r>
            <a:rPr lang="en-US" sz="1600" kern="1200" dirty="0"/>
            <a:t>Integrating the three Ps (people, planet and profit). </a:t>
          </a:r>
        </a:p>
      </dsp:txBody>
      <dsp:txXfrm>
        <a:off x="1010375" y="1100155"/>
        <a:ext cx="4978773" cy="874783"/>
      </dsp:txXfrm>
    </dsp:sp>
    <dsp:sp modelId="{39DDB48C-1BA1-492D-8AFD-81F8E908551E}">
      <dsp:nvSpPr>
        <dsp:cNvPr id="0" name=""/>
        <dsp:cNvSpPr/>
      </dsp:nvSpPr>
      <dsp:spPr>
        <a:xfrm>
          <a:off x="0" y="2193635"/>
          <a:ext cx="5990135" cy="87478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4112B6-112F-4F0C-B23E-50996CE9CFDB}">
      <dsp:nvSpPr>
        <dsp:cNvPr id="0" name=""/>
        <dsp:cNvSpPr/>
      </dsp:nvSpPr>
      <dsp:spPr>
        <a:xfrm>
          <a:off x="264622" y="2390461"/>
          <a:ext cx="481130" cy="48113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998340-3CA4-4091-B68C-2711E9063C2C}">
      <dsp:nvSpPr>
        <dsp:cNvPr id="0" name=""/>
        <dsp:cNvSpPr/>
      </dsp:nvSpPr>
      <dsp:spPr>
        <a:xfrm>
          <a:off x="1010375" y="2193635"/>
          <a:ext cx="4978773" cy="87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81" tIns="92581" rIns="92581" bIns="92581" numCol="1" spcCol="1270" anchor="ctr" anchorCtr="0">
          <a:noAutofit/>
        </a:bodyPr>
        <a:lstStyle/>
        <a:p>
          <a:pPr marL="0" lvl="0" indent="0" algn="l" defTabSz="711200">
            <a:lnSpc>
              <a:spcPct val="90000"/>
            </a:lnSpc>
            <a:spcBef>
              <a:spcPct val="0"/>
            </a:spcBef>
            <a:spcAft>
              <a:spcPct val="35000"/>
            </a:spcAft>
            <a:buNone/>
          </a:pPr>
          <a:r>
            <a:rPr lang="en-US" sz="1600" kern="1200" dirty="0"/>
            <a:t>Considers the entire life cycle of a product. Including product design, material sourcing, mfg., delivery, operations, and disposal point of views.</a:t>
          </a:r>
        </a:p>
      </dsp:txBody>
      <dsp:txXfrm>
        <a:off x="1010375" y="2193635"/>
        <a:ext cx="4978773" cy="874783"/>
      </dsp:txXfrm>
    </dsp:sp>
    <dsp:sp modelId="{C2FE2D16-11EC-4FA1-9C65-C3F0FFBC9F8B}">
      <dsp:nvSpPr>
        <dsp:cNvPr id="0" name=""/>
        <dsp:cNvSpPr/>
      </dsp:nvSpPr>
      <dsp:spPr>
        <a:xfrm>
          <a:off x="0" y="3287114"/>
          <a:ext cx="5990135" cy="87478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CF8933-3306-47E6-B194-BF2752E69E28}">
      <dsp:nvSpPr>
        <dsp:cNvPr id="0" name=""/>
        <dsp:cNvSpPr/>
      </dsp:nvSpPr>
      <dsp:spPr>
        <a:xfrm>
          <a:off x="264622" y="3483940"/>
          <a:ext cx="481130" cy="48113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73F77E-237A-4B7E-941F-FB3DAFBE2FCB}">
      <dsp:nvSpPr>
        <dsp:cNvPr id="0" name=""/>
        <dsp:cNvSpPr/>
      </dsp:nvSpPr>
      <dsp:spPr>
        <a:xfrm>
          <a:off x="1010375" y="3287114"/>
          <a:ext cx="4978773" cy="87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81" tIns="92581" rIns="92581" bIns="92581" numCol="1" spcCol="1270" anchor="ctr" anchorCtr="0">
          <a:noAutofit/>
        </a:bodyPr>
        <a:lstStyle/>
        <a:p>
          <a:pPr marL="0" lvl="0" indent="0" algn="l" defTabSz="711200">
            <a:lnSpc>
              <a:spcPct val="90000"/>
            </a:lnSpc>
            <a:spcBef>
              <a:spcPct val="0"/>
            </a:spcBef>
            <a:spcAft>
              <a:spcPct val="35000"/>
            </a:spcAft>
            <a:buNone/>
          </a:pPr>
          <a:r>
            <a:rPr lang="en-US" sz="1600" kern="1200" dirty="0"/>
            <a:t>SCS means to do no harm to the environmental or social systems, while still making profit in the long run.</a:t>
          </a:r>
        </a:p>
      </dsp:txBody>
      <dsp:txXfrm>
        <a:off x="1010375" y="3287114"/>
        <a:ext cx="4978773" cy="874783"/>
      </dsp:txXfrm>
    </dsp:sp>
    <dsp:sp modelId="{FA893E4D-F85C-41D7-ABCB-FE69FB996C4B}">
      <dsp:nvSpPr>
        <dsp:cNvPr id="0" name=""/>
        <dsp:cNvSpPr/>
      </dsp:nvSpPr>
      <dsp:spPr>
        <a:xfrm>
          <a:off x="0" y="4380594"/>
          <a:ext cx="5990135" cy="874783"/>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A700BC-B194-4673-B064-060BA341B75D}">
      <dsp:nvSpPr>
        <dsp:cNvPr id="0" name=""/>
        <dsp:cNvSpPr/>
      </dsp:nvSpPr>
      <dsp:spPr>
        <a:xfrm>
          <a:off x="264622" y="4577420"/>
          <a:ext cx="481130" cy="48113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FFF057-1211-4F33-AE82-2D271F55922D}">
      <dsp:nvSpPr>
        <dsp:cNvPr id="0" name=""/>
        <dsp:cNvSpPr/>
      </dsp:nvSpPr>
      <dsp:spPr>
        <a:xfrm>
          <a:off x="1010375" y="4380594"/>
          <a:ext cx="2695561" cy="87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81" tIns="92581" rIns="92581" bIns="92581" numCol="1" spcCol="1270" anchor="ctr" anchorCtr="0">
          <a:noAutofit/>
        </a:bodyPr>
        <a:lstStyle/>
        <a:p>
          <a:pPr marL="0" lvl="0" indent="0" algn="l" defTabSz="711200">
            <a:lnSpc>
              <a:spcPct val="90000"/>
            </a:lnSpc>
            <a:spcBef>
              <a:spcPct val="0"/>
            </a:spcBef>
            <a:spcAft>
              <a:spcPct val="35000"/>
            </a:spcAft>
            <a:buNone/>
          </a:pPr>
          <a:r>
            <a:rPr lang="en-US" sz="1600" kern="1200" dirty="0"/>
            <a:t>Sustainable market framework:</a:t>
          </a:r>
        </a:p>
      </dsp:txBody>
      <dsp:txXfrm>
        <a:off x="1010375" y="4380594"/>
        <a:ext cx="2695561" cy="874783"/>
      </dsp:txXfrm>
    </dsp:sp>
    <dsp:sp modelId="{6F7CD969-C478-4833-BF69-C8E9021FF051}">
      <dsp:nvSpPr>
        <dsp:cNvPr id="0" name=""/>
        <dsp:cNvSpPr/>
      </dsp:nvSpPr>
      <dsp:spPr>
        <a:xfrm>
          <a:off x="3705936" y="4380594"/>
          <a:ext cx="2283212" cy="8747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581" tIns="92581" rIns="92581" bIns="92581" numCol="1" spcCol="1270" anchor="ctr" anchorCtr="0">
          <a:noAutofit/>
        </a:bodyPr>
        <a:lstStyle/>
        <a:p>
          <a:pPr marL="0" lvl="0" indent="0" algn="l" defTabSz="488950">
            <a:lnSpc>
              <a:spcPct val="90000"/>
            </a:lnSpc>
            <a:spcBef>
              <a:spcPct val="0"/>
            </a:spcBef>
            <a:spcAft>
              <a:spcPct val="35000"/>
            </a:spcAft>
            <a:buNone/>
          </a:pPr>
          <a:r>
            <a:rPr lang="en-US" sz="1100" kern="1200" dirty="0"/>
            <a:t>Cradle to Cradle</a:t>
          </a:r>
        </a:p>
        <a:p>
          <a:pPr marL="0" lvl="0" indent="0" algn="l" defTabSz="488950">
            <a:lnSpc>
              <a:spcPct val="90000"/>
            </a:lnSpc>
            <a:spcBef>
              <a:spcPct val="0"/>
            </a:spcBef>
            <a:spcAft>
              <a:spcPct val="35000"/>
            </a:spcAft>
            <a:buNone/>
          </a:pPr>
          <a:r>
            <a:rPr lang="en-US" sz="1100" kern="1200" dirty="0"/>
            <a:t>Reverse Supply Chain &amp; Closed Loop</a:t>
          </a:r>
        </a:p>
        <a:p>
          <a:pPr marL="0" lvl="0" indent="0" algn="l" defTabSz="488950">
            <a:lnSpc>
              <a:spcPct val="90000"/>
            </a:lnSpc>
            <a:spcBef>
              <a:spcPct val="0"/>
            </a:spcBef>
            <a:spcAft>
              <a:spcPct val="35000"/>
            </a:spcAft>
            <a:buNone/>
          </a:pPr>
          <a:r>
            <a:rPr lang="en-US" sz="1100" kern="1200" dirty="0"/>
            <a:t>Green Innovative options that work in harmony</a:t>
          </a:r>
        </a:p>
      </dsp:txBody>
      <dsp:txXfrm>
        <a:off x="3705936" y="4380594"/>
        <a:ext cx="2283212" cy="87478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938646-CEA8-41F9-BD9F-D1FA107D99CC}" type="datetimeFigureOut">
              <a:rPr lang="en-US" smtClean="0"/>
              <a:t>7/2/2019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B040C8-62D2-4EA7-B200-D3B8C06AAFD8}" type="slidenum">
              <a:rPr lang="en-US" smtClean="0"/>
              <a:t>‹#›</a:t>
            </a:fld>
            <a:endParaRPr lang="en-US"/>
          </a:p>
        </p:txBody>
      </p:sp>
    </p:spTree>
    <p:extLst>
      <p:ext uri="{BB962C8B-B14F-4D97-AF65-F5344CB8AC3E}">
        <p14:creationId xmlns:p14="http://schemas.microsoft.com/office/powerpoint/2010/main" val="2483067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a:t>
            </a:fld>
            <a:endParaRPr lang="en-US"/>
          </a:p>
        </p:txBody>
      </p:sp>
    </p:spTree>
    <p:extLst>
      <p:ext uri="{BB962C8B-B14F-4D97-AF65-F5344CB8AC3E}">
        <p14:creationId xmlns:p14="http://schemas.microsoft.com/office/powerpoint/2010/main" val="3043042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General Motors was ranked on the Dow Jones Sustainability Index (DJSI) for corporate sustainability leadership.  For the second year GM was listed as an index component.  GM is the only automaker on the North American index!</a:t>
            </a:r>
          </a:p>
          <a:p>
            <a:r>
              <a:rPr lang="en-US" dirty="0"/>
              <a:t>	The DJSI is the leading global benchmark for corporate sustainability.  Tracking leading sustainability-driven companies based on investment of financially relevant environmental, social and governance factors. Not very creative, but this is innovative as they are the only one.</a:t>
            </a:r>
          </a:p>
          <a:p>
            <a:endParaRPr lang="en-US" dirty="0"/>
          </a:p>
          <a:p>
            <a:r>
              <a:rPr lang="en-US" dirty="0"/>
              <a:t>In Jan. 2019 – Ford receive an A grade for its water security efforts from the CDP global disclosure system.  CDP drives sustainable economies my monitoring environmental impact.  This is the fourth year Ford has earned an A from CDP for water management.</a:t>
            </a:r>
          </a:p>
          <a:p>
            <a:r>
              <a:rPr lang="en-US" dirty="0"/>
              <a:t>Ford is one of fewer than 30 companies globally get this award.  </a:t>
            </a:r>
          </a:p>
          <a:p>
            <a:r>
              <a:rPr lang="en-US" dirty="0"/>
              <a:t>	On the flip side GM tends to try to side step water reclamation through petitions when possible. </a:t>
            </a:r>
            <a:r>
              <a:rPr lang="en-US" sz="1200" dirty="0"/>
              <a:t>This is not very creative but is innovative as all firms need to do this. </a:t>
            </a:r>
            <a:endParaRPr lang="en-US" dirty="0"/>
          </a:p>
          <a:p>
            <a:endParaRPr lang="en-US" dirty="0"/>
          </a:p>
          <a:p>
            <a:endParaRPr lang="en-US" dirty="0"/>
          </a:p>
          <a:p>
            <a:endParaRPr lang="en-US" dirty="0"/>
          </a:p>
          <a:p>
            <a:endParaRPr lang="en-US" dirty="0"/>
          </a:p>
          <a:p>
            <a:r>
              <a:rPr lang="en-US" dirty="0"/>
              <a:t>Water initiative Ford</a:t>
            </a:r>
          </a:p>
          <a:p>
            <a:r>
              <a:rPr lang="en-US" dirty="0"/>
              <a:t>https://media.ford.com/content/fordmedia/feu/en/news/2019/01/31/ford-motor-company-recognized-as-global-sustainability-leader-in.html</a:t>
            </a:r>
          </a:p>
          <a:p>
            <a:endParaRPr lang="en-US" dirty="0"/>
          </a:p>
          <a:p>
            <a:r>
              <a:rPr lang="en-US" dirty="0"/>
              <a:t>Dow Jones Index GM</a:t>
            </a:r>
          </a:p>
          <a:p>
            <a:r>
              <a:rPr lang="en-US" dirty="0"/>
              <a:t>https://media.gm.com/media/us/en/gm/news.detail.html/content/Pages/news/us/en/2016/sep/0909-environmental.html</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11</a:t>
            </a:fld>
            <a:endParaRPr lang="en-US"/>
          </a:p>
        </p:txBody>
      </p:sp>
    </p:spTree>
    <p:extLst>
      <p:ext uri="{BB962C8B-B14F-4D97-AF65-F5344CB8AC3E}">
        <p14:creationId xmlns:p14="http://schemas.microsoft.com/office/powerpoint/2010/main" val="2862548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Disclosure of information is paramount for GM.  In addition to publishing the annual Sustainability Report, GM aligns its reporting with several other leading organizations.  GM has worked with CDP since 2010 to track carbon emissions reporting on all 15 categories of Scope 3 emissions while being active with the Climate Change Program.</a:t>
            </a:r>
          </a:p>
          <a:p>
            <a:r>
              <a:rPr lang="en-US" dirty="0"/>
              <a:t>      When thinking of the triple bottom line GM is out in front of Ford.  GM is pursing a goal of 90% electric zero emission cars by year 2030.  GMs move from fossil fuel is next generation thinking.  In order to succeed they will have to move toward a No waste and 3P solutions which auditing is a must. </a:t>
            </a:r>
          </a:p>
          <a:p>
            <a:endParaRPr lang="en-US" dirty="0"/>
          </a:p>
          <a:p>
            <a:r>
              <a:rPr lang="en-US" dirty="0"/>
              <a:t> Ford uses a variety to manage sustainability including the Global Reporting Initiative (GRI), Partnership for a Cleaner Environment (PACE) and 3rd party firms. </a:t>
            </a:r>
          </a:p>
          <a:p>
            <a:r>
              <a:rPr lang="en-US" dirty="0"/>
              <a:t>     Since 2003, Ford had performed 1,163 supplier audits.  Ford was one of the first to focus on sustainability.  </a:t>
            </a:r>
          </a:p>
          <a:p>
            <a:r>
              <a:rPr lang="en-US" dirty="0"/>
              <a:t>     These ensure responsible actions and keep Ford accountable to society. </a:t>
            </a:r>
          </a:p>
          <a:p>
            <a:r>
              <a:rPr lang="en-US" dirty="0"/>
              <a:t>     In thinking of the triple bottom for Ford they are taking different approaches.  Even when a green building was a great solution they would not consider it until it was less than half the cost of a non green building.  Ford has mantra’s like one people – one company (frightening).  Audits are a part of Ford, however, sometimes they are ignored.</a:t>
            </a:r>
          </a:p>
          <a:p>
            <a:endParaRPr lang="en-US" dirty="0"/>
          </a:p>
          <a:p>
            <a:endParaRPr lang="en-US" dirty="0"/>
          </a:p>
          <a:p>
            <a:endParaRPr lang="en-US" dirty="0"/>
          </a:p>
          <a:p>
            <a:r>
              <a:rPr lang="en-US" dirty="0"/>
              <a:t>Water initiative Ford</a:t>
            </a:r>
          </a:p>
          <a:p>
            <a:r>
              <a:rPr lang="en-US" dirty="0"/>
              <a:t>https://media.ford.com/content/fordmedia/feu/en/news/2019/01/31/ford-motor-company-recognized-as-global-sustainability-leader-in.html</a:t>
            </a:r>
          </a:p>
          <a:p>
            <a:endParaRPr lang="en-US" dirty="0"/>
          </a:p>
          <a:p>
            <a:r>
              <a:rPr lang="en-US" dirty="0"/>
              <a:t>Dow Jones Index GM</a:t>
            </a:r>
          </a:p>
          <a:p>
            <a:r>
              <a:rPr lang="en-US" dirty="0"/>
              <a:t>https://media.gm.com/media/us/en/gm/news.detail.html/content/Pages/news/us/en/2016/sep/0909-environmental.html</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12</a:t>
            </a:fld>
            <a:endParaRPr lang="en-US"/>
          </a:p>
        </p:txBody>
      </p:sp>
    </p:spTree>
    <p:extLst>
      <p:ext uri="{BB962C8B-B14F-4D97-AF65-F5344CB8AC3E}">
        <p14:creationId xmlns:p14="http://schemas.microsoft.com/office/powerpoint/2010/main" val="30083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Triple Bottom Line</a:t>
            </a:r>
          </a:p>
          <a:p>
            <a:r>
              <a:rPr lang="en-US" dirty="0"/>
              <a:t>	The Triple Bottom Line is basically how the firm incorporates the 3Ps in the supply chain – People, Planet Profit.  GM is moving toward cradle to cradle approach while also putting most of their work into electric zero emissions vehicles– it is a culture all about Planet.  While Ford is also doing this to some extent in comparison to GM Fords efforts are small.  In addition, both companies are perusing auto drive technology.  Ford’s is cloud based and they have a vision of their autos actually talking to one another, while GMs approach is more autonomous.  As far as planet, GM is the leading of the two.  On the other hand, Ford is a culture all about people—and profit.  Ford is a champion for human rights and diversity in the supply chain – diversity in general – and equality for women.  Ford wins in the people category.   Revenue is another matter they are both very close for 2018 with about 15 billion dollars difference. </a:t>
            </a:r>
          </a:p>
          <a:p>
            <a:r>
              <a:rPr lang="en-US" dirty="0"/>
              <a:t>Risk</a:t>
            </a:r>
          </a:p>
          <a:p>
            <a:r>
              <a:rPr lang="en-US" dirty="0"/>
              <a:t>	GM takes more risk than Ford.  In the past this obviously did not pay off.  GM filed for bankruptcy and Ford did not in 2008.  GMs bet on electric vehicles is risky also, fighting big oil is not always the wise choice for an automaker.  Ford is taking the less risk by promoting people.  However, Ford has a history of saying they are for sustainability and then doing nothing.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13</a:t>
            </a:fld>
            <a:endParaRPr lang="en-US"/>
          </a:p>
        </p:txBody>
      </p:sp>
    </p:spTree>
    <p:extLst>
      <p:ext uri="{BB962C8B-B14F-4D97-AF65-F5344CB8AC3E}">
        <p14:creationId xmlns:p14="http://schemas.microsoft.com/office/powerpoint/2010/main" val="22820223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where the problem for Ford is.  Thanks to the communication age we can see the average mpg around the world.  Japan and the EU have already been averaging around 45 mpg since 2010.  Notice also that the US is on the bottom averaging only 20 mpg.  From a sustainability stand point this is unacceptable.  Also now that the people of the US are paying $4 a gallon for gas they are quacking realizing that profits are more important to the US automakers than people.   This is one reason today Toyota is at the top of the list for auto sales in the US.  The American people have been betrayed by US auto manufacturers.  </a:t>
            </a:r>
          </a:p>
        </p:txBody>
      </p:sp>
      <p:sp>
        <p:nvSpPr>
          <p:cNvPr id="4" name="Slide Number Placeholder 3"/>
          <p:cNvSpPr>
            <a:spLocks noGrp="1"/>
          </p:cNvSpPr>
          <p:nvPr>
            <p:ph type="sldNum" sz="quarter" idx="5"/>
          </p:nvPr>
        </p:nvSpPr>
        <p:spPr/>
        <p:txBody>
          <a:bodyPr/>
          <a:lstStyle/>
          <a:p>
            <a:fld id="{7EB040C8-62D2-4EA7-B200-D3B8C06AAFD8}" type="slidenum">
              <a:rPr lang="en-US" smtClean="0"/>
              <a:t>14</a:t>
            </a:fld>
            <a:endParaRPr lang="en-US"/>
          </a:p>
        </p:txBody>
      </p:sp>
    </p:spTree>
    <p:extLst>
      <p:ext uri="{BB962C8B-B14F-4D97-AF65-F5344CB8AC3E}">
        <p14:creationId xmlns:p14="http://schemas.microsoft.com/office/powerpoint/2010/main" val="2534657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Japan is still leading the spot with 50 mpg, but is projected to meet them in 2025.   Of coarse shell oil was able to get over 300 mpg in there tests, but we still will not touch that.   Ford with it sellout to big oil in focusing on Hybrid technology may end up being the loser here.  It depends on how one looks at it,  if the people demand the sustainability and environmental conscience that GM feels they will, they will be the clear winner and Ford will lose out, however, if big oil wins out as they have for the past fifty years, GM could be left in bankruptcy and Ford will win out.  Other technologies to improve or replace fossil fuel use has also been suppressed.  The Pogue Carburetor was side stepped by putting additives into gasoline which were knowingly harmful to people in the name of profit, and gasifier technologies that used to be available in Prat Whitney catalogues where suppressed which allows one to run engines from wood and bio mass (Bio, 1998). </a:t>
            </a:r>
          </a:p>
        </p:txBody>
      </p:sp>
      <p:sp>
        <p:nvSpPr>
          <p:cNvPr id="4" name="Slide Number Placeholder 3"/>
          <p:cNvSpPr>
            <a:spLocks noGrp="1"/>
          </p:cNvSpPr>
          <p:nvPr>
            <p:ph type="sldNum" sz="quarter" idx="5"/>
          </p:nvPr>
        </p:nvSpPr>
        <p:spPr/>
        <p:txBody>
          <a:bodyPr/>
          <a:lstStyle/>
          <a:p>
            <a:fld id="{7EB040C8-62D2-4EA7-B200-D3B8C06AAFD8}" type="slidenum">
              <a:rPr lang="en-US" smtClean="0"/>
              <a:t>15</a:t>
            </a:fld>
            <a:endParaRPr lang="en-US"/>
          </a:p>
        </p:txBody>
      </p:sp>
    </p:spTree>
    <p:extLst>
      <p:ext uri="{BB962C8B-B14F-4D97-AF65-F5344CB8AC3E}">
        <p14:creationId xmlns:p14="http://schemas.microsoft.com/office/powerpoint/2010/main" val="28135157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member of GM’s senior leadership is the Senior Vice President of Global Purchasing and Supply Chain (GPSC).  This position is considered to be the driver of the company’s strategy.  Responsible for making certain that supply chain standards are defined and understood the GPSC works with suppliers to fast-track innovation, eliminate waste and deliver superior financial performance, while  reshaping how the company and its suppliers work together.  The GPSC ensures GM’s and GM’s partners have mutual success and deliver higher value. Priorities for the code of conduct include: that suppliers accept GM’s terms and conditions, expect that suppliers certify compliance with laws, expectations for ethical social and business and environmental practice, adhere to requirements which clearly states a ban preventing any use of child labor, forced labor, abusive treatment of employees, data protection and privacy, wages, hours and conditions of employment, subcontractor selection, anti-discrimination, occupational health/safety and motor vehicle safety (Sustain, 2018).</a:t>
            </a:r>
          </a:p>
          <a:p>
            <a:endParaRPr lang="en-US" dirty="0"/>
          </a:p>
          <a:p>
            <a:r>
              <a:rPr lang="en-US" dirty="0"/>
              <a:t>Ford does not have a Code of Conduct for suppliers but has what they call the next evolutionary step called an Aligned Business Framework (ABF).  This strategic purchasing model began in 2005.  Ford sought after long-term agreements with strategic suppliers increasing openness, dialogue within a partnership attitude.  Moving away of non-compliance rules that could mean the end of Ford’s orders to non-complying suppliers.  ABF agreements establish working boundaries for both Ford and the supplier in comprehensive business practices designed to increase future collaboration – of which extended sourcing and data transparency is one.  The ABF agreement results in Ford’s supplier partners taking greater responsibility in ensuring proper working conditions and environmental management systems in their value chain. Suppliers are expected to adopt a working conditions code similar to Ford’s and proceed to develop training and compliance systems for their supply chains (UN, 2014).</a:t>
            </a:r>
          </a:p>
        </p:txBody>
      </p:sp>
      <p:sp>
        <p:nvSpPr>
          <p:cNvPr id="4" name="Slide Number Placeholder 3"/>
          <p:cNvSpPr>
            <a:spLocks noGrp="1"/>
          </p:cNvSpPr>
          <p:nvPr>
            <p:ph type="sldNum" sz="quarter" idx="5"/>
          </p:nvPr>
        </p:nvSpPr>
        <p:spPr/>
        <p:txBody>
          <a:bodyPr/>
          <a:lstStyle/>
          <a:p>
            <a:fld id="{7EB040C8-62D2-4EA7-B200-D3B8C06AAFD8}" type="slidenum">
              <a:rPr lang="en-US" smtClean="0"/>
              <a:t>16</a:t>
            </a:fld>
            <a:endParaRPr lang="en-US"/>
          </a:p>
        </p:txBody>
      </p:sp>
    </p:spTree>
    <p:extLst>
      <p:ext uri="{BB962C8B-B14F-4D97-AF65-F5344CB8AC3E}">
        <p14:creationId xmlns:p14="http://schemas.microsoft.com/office/powerpoint/2010/main" val="2903488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GPSC has several forums for formal supplier engagement.  First, the GM Supplier Business Council consists of 19 global who have a monthly meeting with GM leadership where  dissemination of vision, new procedures, and evaluations can occur.  In late 2018 GM combined the Supplier Business Council with the Diversity Council to enhance the collective voice and improve efficiency.  By striving to have the best-trained environmental professionals in the world, GM addresses a variety of issues, including, but not limited to, implementation of corrective and preventive actions, effective use of safety data sheets, management of GHGs and regulatory requirements for air, and waste and water.  GM feels that communication and training begin with management who are the best trained in all areas such as sustainability along with those who are adept communicators (Gm.com, 2019). </a:t>
            </a:r>
          </a:p>
          <a:p>
            <a:endParaRPr lang="en-US" dirty="0"/>
          </a:p>
          <a:p>
            <a:r>
              <a:rPr lang="en-US" dirty="0"/>
              <a:t>Ford prefers the one on one model and provides training within their AFB supplier management framework.  Further, Ford provides training through the special supplier web portal. The Ford Supplier Portal (FSP) allows Ford to share information and conduct business with its suppliers in a secure web environment (Portal 2019).  Additionally, Ford sponsors many internships.  Ford’s work to address human rights extends throughout the supply chain.  Ford feels that training on human rights is essential.  Fords approach to training has been developed and launched through the AIAG, which involves e-learning module and face-to-face workshops. These workshops stress the role of human rights and legal obligations, as well as industry guidelines and international best practice.  Participants must verify training is performed (Sustain, 2019). </a:t>
            </a:r>
          </a:p>
        </p:txBody>
      </p:sp>
      <p:sp>
        <p:nvSpPr>
          <p:cNvPr id="4" name="Slide Number Placeholder 3"/>
          <p:cNvSpPr>
            <a:spLocks noGrp="1"/>
          </p:cNvSpPr>
          <p:nvPr>
            <p:ph type="sldNum" sz="quarter" idx="5"/>
          </p:nvPr>
        </p:nvSpPr>
        <p:spPr/>
        <p:txBody>
          <a:bodyPr/>
          <a:lstStyle/>
          <a:p>
            <a:fld id="{7EB040C8-62D2-4EA7-B200-D3B8C06AAFD8}" type="slidenum">
              <a:rPr lang="en-US" smtClean="0"/>
              <a:t>17</a:t>
            </a:fld>
            <a:endParaRPr lang="en-US"/>
          </a:p>
        </p:txBody>
      </p:sp>
    </p:spTree>
    <p:extLst>
      <p:ext uri="{BB962C8B-B14F-4D97-AF65-F5344CB8AC3E}">
        <p14:creationId xmlns:p14="http://schemas.microsoft.com/office/powerpoint/2010/main" val="1911059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a:t>
            </a:r>
          </a:p>
          <a:p>
            <a:r>
              <a:rPr lang="en-US" dirty="0"/>
              <a:t>1.  Financial Risk.  GM manages financial risk in many ways.  First, GM is very diversified, though GM’s vision for sustainability is not as most of GM’s focus is on the Electric Vehicle.</a:t>
            </a:r>
          </a:p>
          <a:p>
            <a:r>
              <a:rPr lang="en-US" dirty="0"/>
              <a:t>2.     Environmental Risk; GM employs an Environmental Management System that is continually searching for ways to lower environmental impact.  Further, they are committed to renewable energy and zero emissions, goals of taking care of our planet, waste reduction, water conservation and quality, greenhouse gas emissions &amp; climate change, energy management, renewable energy, environmental management system, improving technologies, environmental stewardship, responsible sourcing, and obeying environmental regulations and policies (Operations, 2019).</a:t>
            </a:r>
          </a:p>
          <a:p>
            <a:endParaRPr lang="en-US" dirty="0"/>
          </a:p>
          <a:p>
            <a:r>
              <a:rPr lang="en-US" dirty="0"/>
              <a:t>Ford</a:t>
            </a:r>
          </a:p>
          <a:p>
            <a:r>
              <a:rPr lang="en-US" dirty="0"/>
              <a:t>1.     Financial Risk.  First, Ford is very diversified.  This is the most prominent feature for managing financial risk for Ford.  However, Ford has electric vehicles in production, Ford’s focus is Diversity, and Hybrid Technologies.</a:t>
            </a:r>
          </a:p>
          <a:p>
            <a:r>
              <a:rPr lang="en-US" dirty="0"/>
              <a:t>2.     Environmental Risk; Ford’s Issue-Specific Strategies include a Climate Change Strategy, Sustainable Materials Strategy, Renewable Energy Strategy, Human Rights Strategy, and Circular Economy Strategy. Further, Ford touts the following items listed form the Sustainability Report are access, climate change- zero air emissions from our facilities not vehicles, energy-- use 100 percent renewable energy by 2035,  waste-- zero waste to landfill with no single-use plastics from our operations by 2030.  water-- aspiring to use freshwater for human consumption only, materials--  to use recycled and renewable only,  human rights, and diversity (Sustain, 2018).</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18</a:t>
            </a:fld>
            <a:endParaRPr lang="en-US"/>
          </a:p>
        </p:txBody>
      </p:sp>
    </p:spTree>
    <p:extLst>
      <p:ext uri="{BB962C8B-B14F-4D97-AF65-F5344CB8AC3E}">
        <p14:creationId xmlns:p14="http://schemas.microsoft.com/office/powerpoint/2010/main" val="1240578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a:t>
            </a:r>
          </a:p>
          <a:p>
            <a:r>
              <a:rPr lang="en-US" dirty="0"/>
              <a:t>3.      Brand/Reputation Risk;  GM is the fourth largest automotive provider in the world (Jones, 2019) with not many other brands under them; some may feel that it would be impossible to smear the name “Jimmy.”  One has only to look at such epic fails as the “Vega” or the “Luv Truck” to know that customers are fickle.  Today most people drive out of necessity, and most have heard never ending rumors of the 300 mpg cars since the 1960s.  Today as GM is at the forefront of the electric car, a sense of appreciation comes over those of us that understand that our bondage to big oil may soon be over.</a:t>
            </a:r>
          </a:p>
          <a:p>
            <a:r>
              <a:rPr lang="en-US" dirty="0"/>
              <a:t>GM looks at long-term solution by addressing the use of fossil fuels. </a:t>
            </a:r>
          </a:p>
          <a:p>
            <a:endParaRPr lang="en-US" dirty="0"/>
          </a:p>
          <a:p>
            <a:r>
              <a:rPr lang="en-US" dirty="0"/>
              <a:t>Ford</a:t>
            </a:r>
          </a:p>
          <a:p>
            <a:r>
              <a:rPr lang="en-US" dirty="0"/>
              <a:t>3.     Brand/Reputation Risk;  Ford is the sixth largest automotive provider in the world (Jones, 2019) with not many other brands under them. Built Ford tough is well known.  Though the Mustang II was their worst car ever, however, the pinto outperformed the Chevy Vega which saved face for Ford.  Ford is the go to truck of choice for the farming community; as such, it is likely Ford will remain a world favorite. </a:t>
            </a:r>
          </a:p>
          <a:p>
            <a:r>
              <a:rPr lang="en-US" dirty="0"/>
              <a:t>Ford looks at long-term solutions by addressing diversity and human rights.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19</a:t>
            </a:fld>
            <a:endParaRPr lang="en-US"/>
          </a:p>
        </p:txBody>
      </p:sp>
    </p:spTree>
    <p:extLst>
      <p:ext uri="{BB962C8B-B14F-4D97-AF65-F5344CB8AC3E}">
        <p14:creationId xmlns:p14="http://schemas.microsoft.com/office/powerpoint/2010/main" val="14478115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attempting to articulate the primary strategic differences between Ford and GM’s customer-driven strategies one might feel that the Ford strategies serve the customer better when not considering global warming and fossil fuel use.  The truth is that Ford is seeking to keep the world bound to fossil fuels.  Already US automakers betray Americans by delivering same model vehicles to US residence that use more fuel than the same models they sell on other continents.  When on looks at the human rights and diversity efforts of Ford one get a sense that these efforts are non less than a smoke screen hiding the truth of minimal efforts for true sustainability.</a:t>
            </a:r>
          </a:p>
          <a:p>
            <a:endParaRPr lang="en-US" dirty="0"/>
          </a:p>
          <a:p>
            <a:r>
              <a:rPr lang="en-US" dirty="0"/>
              <a:t>GM, on the other hand, is not clouding the vision, as they go whole heartedly into electric vehicle, planning to have 90% of what they sell electric by 2030.  In the long run this better serves people.  Human rights and diversity are useless in the earth does not support life properly.  Further, the move from fossil fuels brightens the future of humanity, one where people are not slaves to economics. </a:t>
            </a:r>
          </a:p>
          <a:p>
            <a:endParaRPr lang="en-US" dirty="0"/>
          </a:p>
          <a:p>
            <a:r>
              <a:rPr lang="en-US" dirty="0"/>
              <a:t>In socially responsible best practices in terms of the whole supply chain currently the two break even.  Ford with its water, renewable energy, zero one use plastics, and using only recycled plastics for production is about even with GM’s zero landfill, owned landfills, renewable energy, and zero emission vehicle goals.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20</a:t>
            </a:fld>
            <a:endParaRPr lang="en-US"/>
          </a:p>
        </p:txBody>
      </p:sp>
    </p:spTree>
    <p:extLst>
      <p:ext uri="{BB962C8B-B14F-4D97-AF65-F5344CB8AC3E}">
        <p14:creationId xmlns:p14="http://schemas.microsoft.com/office/powerpoint/2010/main" val="3834976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bottom line of Sustainability</a:t>
            </a:r>
          </a:p>
          <a:p>
            <a:pPr marL="228600" indent="-228600">
              <a:buAutoNum type="arabicPeriod"/>
            </a:pPr>
            <a:r>
              <a:rPr lang="en-US" dirty="0"/>
              <a:t>The world’s population continues to grow, and the non renewable resources that once were the foundation of industry can no longer support the advancing populations.</a:t>
            </a:r>
          </a:p>
          <a:p>
            <a:pPr marL="228600" indent="-228600">
              <a:buAutoNum type="arabicPeriod"/>
            </a:pPr>
            <a:r>
              <a:rPr lang="en-US" dirty="0"/>
              <a:t>Outcry for human rights, safety, and fair wage is promoting business to find innovative ways to care for people and still make a profit. </a:t>
            </a:r>
          </a:p>
          <a:p>
            <a:pPr marL="228600" indent="-228600">
              <a:buAutoNum type="arabicPeriod"/>
            </a:pPr>
            <a:r>
              <a:rPr lang="en-US" dirty="0"/>
              <a:t>Climate change, ocean die-off and soil / water contamination and reclamation have produced a necessity for care of the planet. </a:t>
            </a:r>
          </a:p>
        </p:txBody>
      </p:sp>
      <p:sp>
        <p:nvSpPr>
          <p:cNvPr id="4" name="Slide Number Placeholder 3"/>
          <p:cNvSpPr>
            <a:spLocks noGrp="1"/>
          </p:cNvSpPr>
          <p:nvPr>
            <p:ph type="sldNum" sz="quarter" idx="5"/>
          </p:nvPr>
        </p:nvSpPr>
        <p:spPr/>
        <p:txBody>
          <a:bodyPr/>
          <a:lstStyle/>
          <a:p>
            <a:fld id="{7EB040C8-62D2-4EA7-B200-D3B8C06AAFD8}" type="slidenum">
              <a:rPr lang="en-US" smtClean="0"/>
              <a:t>3</a:t>
            </a:fld>
            <a:endParaRPr lang="en-US"/>
          </a:p>
        </p:txBody>
      </p:sp>
    </p:spTree>
    <p:extLst>
      <p:ext uri="{BB962C8B-B14F-4D97-AF65-F5344CB8AC3E}">
        <p14:creationId xmlns:p14="http://schemas.microsoft.com/office/powerpoint/2010/main" val="2862264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Ford approach to hazmat is to have extensive use of safety data sheets which log the management of GHGs and regulatory requirements for air, waste, and water is just one way that Ford tracks and documents all regulated materials (Data Sheets, 2019).  This tracking of regulated materials from cradle to grave allows Ford to regulate hazmat waste concerning conflict materials such things as hex chrome, lead, mercury, and copper from its source to end of life. </a:t>
            </a:r>
          </a:p>
          <a:p>
            <a:endParaRPr lang="en-US" dirty="0"/>
          </a:p>
          <a:p>
            <a:r>
              <a:rPr lang="en-US" dirty="0"/>
              <a:t>As of December 31, 2017, 80 (or approximately 50%) of GM’s industrial operations were landfill-free, in addition to the 63 of non-manufacturing operations. GM the composting program --a most successful example of the circular economy. These efforts are minimizing environmental impact, generating revenue from the sales from by-products, limiting raw material through the use of recycling, cutting the carbon footprint and lowering financial liabilities associated with waste disposal (AR, 2017). Further, other major companies, along with GM, have all generated sustainability reports to track progress. Further, they have been ranked by a number of indices, such as the Dow Jones Sustainability Index and the Newsweek Green Score (Buss, Croteau, Davidson, Kerrey, &amp;Van De Winkle, 2014), in addition to the use of safety data sheets which log the management of GHGs and regulatory requirements for air, waste, and water that Ford uses (Reporting, 2019).</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21</a:t>
            </a:fld>
            <a:endParaRPr lang="en-US"/>
          </a:p>
        </p:txBody>
      </p:sp>
    </p:spTree>
    <p:extLst>
      <p:ext uri="{BB962C8B-B14F-4D97-AF65-F5344CB8AC3E}">
        <p14:creationId xmlns:p14="http://schemas.microsoft.com/office/powerpoint/2010/main" val="1630935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 is forging forward in the cradle to cradle with reverse supply chain management in mind.  First, efforts to use recycling by hosting their own GM auto recycling centers (Recycling, 2019) to reclaim metals, plastics, glass, and other useful items.  Metals are melted and recast, plastics are recycled to pellets or turned back into oils through heat exchangers, and tires are ground for use in highways.  In addition, landfills are being phased out with the goal of a full cradle to cradle process (Sustain, 2018).  Indeed, GM’s approach to waste management in viewing waste as a resource out of place has shown promise (Buss et al., 2014).</a:t>
            </a:r>
          </a:p>
          <a:p>
            <a:endParaRPr lang="en-US" dirty="0"/>
          </a:p>
          <a:p>
            <a:r>
              <a:rPr lang="en-US" dirty="0"/>
              <a:t>This approach minimizes risk while making revenue from what other firms consider waste.  Further, in the long run this may put GM in front of other automakers by building to the future instead of for the dollar.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22</a:t>
            </a:fld>
            <a:endParaRPr lang="en-US"/>
          </a:p>
        </p:txBody>
      </p:sp>
    </p:spTree>
    <p:extLst>
      <p:ext uri="{BB962C8B-B14F-4D97-AF65-F5344CB8AC3E}">
        <p14:creationId xmlns:p14="http://schemas.microsoft.com/office/powerpoint/2010/main" val="2302442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Ford tinkers with Cradle to Cradle and Reverse Supply Chain Management.  First, William McDonough, signed a contract in 1999 with the automaker to re-design the River Rouge complex in Michigan with a living green roof.  This was met by some reluctance at first until the EPA developing new stormwater regulations which would have cost Ford $50 million. McDonough’s natural stormwater management system cost only $15 million.  As a result, Ford installed its first living green roof.  </a:t>
            </a:r>
          </a:p>
          <a:p>
            <a:endParaRPr lang="en-US" dirty="0"/>
          </a:p>
          <a:p>
            <a:r>
              <a:rPr lang="en-US" dirty="0"/>
              <a:t>More recently, Ford was noticed once more when it unveiled its “Model U” concept car a vehicle powered by a hydrogen engine and including Milliken &amp; Co. upholstery fabric, chosen for their environmental health assets, and capable of perpetual recycling (MacArthur, 2010).</a:t>
            </a:r>
          </a:p>
          <a:p>
            <a:endParaRPr lang="en-US" dirty="0"/>
          </a:p>
          <a:p>
            <a:r>
              <a:rPr lang="en-US" dirty="0"/>
              <a:t>Ford is way behind GM when it comes to zero landfill with its ZWTL goal, something GM achieved in 2017.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23</a:t>
            </a:fld>
            <a:endParaRPr lang="en-US"/>
          </a:p>
        </p:txBody>
      </p:sp>
    </p:spTree>
    <p:extLst>
      <p:ext uri="{BB962C8B-B14F-4D97-AF65-F5344CB8AC3E}">
        <p14:creationId xmlns:p14="http://schemas.microsoft.com/office/powerpoint/2010/main" val="10615746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a:t>
            </a:r>
          </a:p>
          <a:p>
            <a:r>
              <a:rPr lang="en-US" dirty="0"/>
              <a:t>This presentation covers just a few of the details concerning Ford and GM SCS. </a:t>
            </a:r>
          </a:p>
          <a:p>
            <a:r>
              <a:rPr lang="en-US" dirty="0"/>
              <a:t>To recap supply chain sustainability means green purchasing, mfg., distribution, reverse supply chains and logistics, integrating the three Ps (people, planet and profit), considering the entire life cycle of a product--including all point of views.</a:t>
            </a:r>
          </a:p>
          <a:p>
            <a:r>
              <a:rPr lang="en-US" dirty="0"/>
              <a:t>SCS means to do no harm to the environmental or social systems, while still making profit in the long run and finally the effective use of sustainable market frameworks such as Cradle to Cradle, Reverse Supply Chain &amp; Closed Loop or Green Innovative options that work in harmony. </a:t>
            </a:r>
          </a:p>
          <a:p>
            <a:endParaRPr lang="en-US" dirty="0"/>
          </a:p>
          <a:p>
            <a:r>
              <a:rPr lang="en-US" dirty="0"/>
              <a:t>GM and Ford are working toward green manufacturing, and low emission logistics.  When looking at the three P’s Ford is more about people and GM is more about planet.  With hazardous waste Ford comes out in front with their source tracking of conflict materials, both get a current grade of “D” when is comes to environmental systems like water reclamation, but for social Ford wins out as it put emphasis on diversity and human rights.  GM is far above Ford in Cradle to Cradle with its own dismantlers and reclamation centers, while Ford attempt with their “Go Green” initiative fail to compete.   However, Ford does forge new territory with its 100% goal of using recycled plastics in the productions of its cars.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24</a:t>
            </a:fld>
            <a:endParaRPr lang="en-US"/>
          </a:p>
        </p:txBody>
      </p:sp>
    </p:spTree>
    <p:extLst>
      <p:ext uri="{BB962C8B-B14F-4D97-AF65-F5344CB8AC3E}">
        <p14:creationId xmlns:p14="http://schemas.microsoft.com/office/powerpoint/2010/main" val="1916801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CONCLUSION </a:t>
            </a:r>
          </a:p>
          <a:p>
            <a:r>
              <a:rPr lang="en-US" dirty="0"/>
              <a:t>Which organization manages its supply chain in a more sustainable and socially responsible way?</a:t>
            </a:r>
          </a:p>
          <a:p>
            <a:endParaRPr lang="en-US" dirty="0"/>
          </a:p>
          <a:p>
            <a:r>
              <a:rPr lang="en-US" dirty="0"/>
              <a:t>Both are not doing well.   For some of the largest firms in the world it is amazing that value to the stakeholders is not of more importance.   Historically both companies of betrayed its stakeholders by reducing so greatly the mpg of its vehicles.  To compound this is the compliance to put additive such as lead into white gas to preclude such advancements as the Pogue Carburetor (Pat, 1934), actively suppressing technologies like the gasifier (Bio, 1998), and the use of petition to side step water reclamation regulations.  However, GM is on track to correct these while Ford is not.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1934-11-03</a:t>
            </a:r>
          </a:p>
          <a:p>
            <a:r>
              <a:rPr lang="en-US" dirty="0"/>
              <a:t>Application filed by Pogue Charles Nelson</a:t>
            </a:r>
          </a:p>
          <a:p>
            <a:r>
              <a:rPr lang="en-US" dirty="0"/>
              <a:t>https://patents.google.com/patent/US1997497A/en</a:t>
            </a:r>
          </a:p>
          <a:p>
            <a:endParaRPr lang="en-US" dirty="0"/>
          </a:p>
          <a:p>
            <a:r>
              <a:rPr lang="en-US" dirty="0"/>
              <a:t>https://www.osti.gov/biblio/3726</a:t>
            </a:r>
          </a:p>
          <a:p>
            <a:pPr algn="l"/>
            <a:r>
              <a:rPr lang="en-US" b="0" i="0" dirty="0">
                <a:solidFill>
                  <a:srgbClr val="000000"/>
                </a:solidFill>
                <a:effectLst/>
                <a:latin typeface="Roboto"/>
              </a:rPr>
              <a:t>Milne, T. A., Evans, R. J., &amp; </a:t>
            </a:r>
            <a:r>
              <a:rPr lang="en-US" b="0" i="0" dirty="0" err="1">
                <a:solidFill>
                  <a:srgbClr val="000000"/>
                </a:solidFill>
                <a:effectLst/>
                <a:latin typeface="Roboto"/>
              </a:rPr>
              <a:t>Abatzaglou</a:t>
            </a:r>
            <a:r>
              <a:rPr lang="en-US" b="0" i="0" dirty="0">
                <a:solidFill>
                  <a:srgbClr val="000000"/>
                </a:solidFill>
                <a:effectLst/>
                <a:latin typeface="Roboto"/>
              </a:rPr>
              <a:t>, N. (1998) </a:t>
            </a:r>
            <a:r>
              <a:rPr lang="en-US" b="0" i="1" dirty="0">
                <a:solidFill>
                  <a:srgbClr val="000000"/>
                </a:solidFill>
                <a:effectLst/>
                <a:latin typeface="Roboto"/>
              </a:rPr>
              <a:t>Biomass Gasifier ''Tars'': Their Nature, Formation, and Conversion</a:t>
            </a:r>
            <a:r>
              <a:rPr lang="en-US" b="0" i="0" dirty="0">
                <a:solidFill>
                  <a:srgbClr val="000000"/>
                </a:solidFill>
                <a:effectLst/>
                <a:latin typeface="Roboto"/>
              </a:rPr>
              <a:t>. United States. doi:10.2172/3726.</a:t>
            </a:r>
          </a:p>
          <a:p>
            <a:br>
              <a:rPr lang="en-US" dirty="0"/>
            </a:br>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25</a:t>
            </a:fld>
            <a:endParaRPr lang="en-US"/>
          </a:p>
        </p:txBody>
      </p:sp>
    </p:spTree>
    <p:extLst>
      <p:ext uri="{BB962C8B-B14F-4D97-AF65-F5344CB8AC3E}">
        <p14:creationId xmlns:p14="http://schemas.microsoft.com/office/powerpoint/2010/main" val="37200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CONCLUSION </a:t>
            </a:r>
          </a:p>
          <a:p>
            <a:r>
              <a:rPr lang="en-US" dirty="0"/>
              <a:t>Which organization engages risk in a more proactive, sustainable, and socially responsible manner?</a:t>
            </a:r>
          </a:p>
          <a:p>
            <a:endParaRPr lang="en-US" dirty="0"/>
          </a:p>
          <a:p>
            <a:r>
              <a:rPr lang="en-US" dirty="0"/>
              <a:t>GM is taking the riskier road.  Ford is playing it safe and is business as usual.  GM is moving away from Fossil fuels, being the first major automaker to have a goals of 90% electric vehicles.  Tesla and other fully electric firms with the welfare of mankind are excluded in the term “major automaker” as only the top few are taken into consideration.   Further, as goals progress it is foreseen that GM will adopt such things as “100% recycled plastics” in productions, as Ford has.   Lastly, though Fords focus is on diversity and human rights, GM has these items also but in not using their efforts to shadow the truth. </a:t>
            </a:r>
          </a:p>
          <a:p>
            <a:endParaRPr lang="en-US" dirty="0"/>
          </a:p>
          <a:p>
            <a:endParaRPr lang="en-US" dirty="0"/>
          </a:p>
          <a:p>
            <a:r>
              <a:rPr lang="en-US" dirty="0"/>
              <a:t>Thank you for viewing this presentations. </a:t>
            </a:r>
          </a:p>
          <a:p>
            <a:endParaRPr lang="en-US" dirty="0"/>
          </a:p>
          <a:p>
            <a:endParaRPr lang="en-US" dirty="0"/>
          </a:p>
          <a:p>
            <a:endParaRPr lang="en-US" dirty="0"/>
          </a:p>
          <a:p>
            <a:endParaRPr lang="en-US" dirty="0"/>
          </a:p>
          <a:p>
            <a:endParaRPr lang="en-US" dirty="0"/>
          </a:p>
          <a:p>
            <a:endParaRPr lang="en-US" dirty="0"/>
          </a:p>
          <a:p>
            <a:endParaRPr lang="en-US" dirty="0"/>
          </a:p>
          <a:p>
            <a:r>
              <a:rPr lang="en-US" dirty="0"/>
              <a:t>1934-11-03</a:t>
            </a:r>
          </a:p>
          <a:p>
            <a:r>
              <a:rPr lang="en-US" dirty="0"/>
              <a:t>Application filed by Pogue Charles Nelson</a:t>
            </a:r>
          </a:p>
          <a:p>
            <a:r>
              <a:rPr lang="en-US" dirty="0"/>
              <a:t>https://patents.google.com/patent/US1997497A/en</a:t>
            </a:r>
          </a:p>
          <a:p>
            <a:endParaRPr lang="en-US" dirty="0"/>
          </a:p>
          <a:p>
            <a:r>
              <a:rPr lang="en-US" dirty="0"/>
              <a:t>https://www.osti.gov/biblio/3726</a:t>
            </a:r>
          </a:p>
          <a:p>
            <a:pPr algn="l"/>
            <a:r>
              <a:rPr lang="en-US" b="0" i="0" dirty="0">
                <a:solidFill>
                  <a:srgbClr val="000000"/>
                </a:solidFill>
                <a:effectLst/>
                <a:latin typeface="Roboto"/>
              </a:rPr>
              <a:t>Milne, T. A., Evans, R. J., &amp; </a:t>
            </a:r>
            <a:r>
              <a:rPr lang="en-US" b="0" i="0" dirty="0" err="1">
                <a:solidFill>
                  <a:srgbClr val="000000"/>
                </a:solidFill>
                <a:effectLst/>
                <a:latin typeface="Roboto"/>
              </a:rPr>
              <a:t>Abatzaglou</a:t>
            </a:r>
            <a:r>
              <a:rPr lang="en-US" b="0" i="0" dirty="0">
                <a:solidFill>
                  <a:srgbClr val="000000"/>
                </a:solidFill>
                <a:effectLst/>
                <a:latin typeface="Roboto"/>
              </a:rPr>
              <a:t>, N. (1998) </a:t>
            </a:r>
            <a:r>
              <a:rPr lang="en-US" b="0" i="1" dirty="0">
                <a:solidFill>
                  <a:srgbClr val="000000"/>
                </a:solidFill>
                <a:effectLst/>
                <a:latin typeface="Roboto"/>
              </a:rPr>
              <a:t>Biomass Gasifier ''Tars'': Their Nature, Formation, and Conversion</a:t>
            </a:r>
            <a:r>
              <a:rPr lang="en-US" b="0" i="0" dirty="0">
                <a:solidFill>
                  <a:srgbClr val="000000"/>
                </a:solidFill>
                <a:effectLst/>
                <a:latin typeface="Roboto"/>
              </a:rPr>
              <a:t>. United States. doi:10.2172/3726.</a:t>
            </a:r>
          </a:p>
          <a:p>
            <a:br>
              <a:rPr lang="en-US" dirty="0"/>
            </a:br>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26</a:t>
            </a:fld>
            <a:endParaRPr lang="en-US"/>
          </a:p>
        </p:txBody>
      </p:sp>
    </p:spTree>
    <p:extLst>
      <p:ext uri="{BB962C8B-B14F-4D97-AF65-F5344CB8AC3E}">
        <p14:creationId xmlns:p14="http://schemas.microsoft.com/office/powerpoint/2010/main" val="161657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27</a:t>
            </a:fld>
            <a:endParaRPr lang="en-US"/>
          </a:p>
        </p:txBody>
      </p:sp>
    </p:spTree>
    <p:extLst>
      <p:ext uri="{BB962C8B-B14F-4D97-AF65-F5344CB8AC3E}">
        <p14:creationId xmlns:p14="http://schemas.microsoft.com/office/powerpoint/2010/main" val="643033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29</a:t>
            </a:fld>
            <a:endParaRPr lang="en-US"/>
          </a:p>
        </p:txBody>
      </p:sp>
    </p:spTree>
    <p:extLst>
      <p:ext uri="{BB962C8B-B14F-4D97-AF65-F5344CB8AC3E}">
        <p14:creationId xmlns:p14="http://schemas.microsoft.com/office/powerpoint/2010/main" val="1735961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30</a:t>
            </a:fld>
            <a:endParaRPr lang="en-US"/>
          </a:p>
        </p:txBody>
      </p:sp>
    </p:spTree>
    <p:extLst>
      <p:ext uri="{BB962C8B-B14F-4D97-AF65-F5344CB8AC3E}">
        <p14:creationId xmlns:p14="http://schemas.microsoft.com/office/powerpoint/2010/main" val="20705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Third world countries are advancing. </a:t>
            </a:r>
          </a:p>
        </p:txBody>
      </p:sp>
      <p:sp>
        <p:nvSpPr>
          <p:cNvPr id="4" name="Slide Number Placeholder 3"/>
          <p:cNvSpPr>
            <a:spLocks noGrp="1"/>
          </p:cNvSpPr>
          <p:nvPr>
            <p:ph type="sldNum" sz="quarter" idx="5"/>
          </p:nvPr>
        </p:nvSpPr>
        <p:spPr/>
        <p:txBody>
          <a:bodyPr/>
          <a:lstStyle/>
          <a:p>
            <a:fld id="{7EB040C8-62D2-4EA7-B200-D3B8C06AAFD8}" type="slidenum">
              <a:rPr lang="en-US" smtClean="0"/>
              <a:t>4</a:t>
            </a:fld>
            <a:endParaRPr lang="en-US"/>
          </a:p>
        </p:txBody>
      </p:sp>
    </p:spTree>
    <p:extLst>
      <p:ext uri="{BB962C8B-B14F-4D97-AF65-F5344CB8AC3E}">
        <p14:creationId xmlns:p14="http://schemas.microsoft.com/office/powerpoint/2010/main" val="1808914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5</a:t>
            </a:fld>
            <a:endParaRPr lang="en-US"/>
          </a:p>
        </p:txBody>
      </p:sp>
    </p:spTree>
    <p:extLst>
      <p:ext uri="{BB962C8B-B14F-4D97-AF65-F5344CB8AC3E}">
        <p14:creationId xmlns:p14="http://schemas.microsoft.com/office/powerpoint/2010/main" val="2057910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6</a:t>
            </a:fld>
            <a:endParaRPr lang="en-US"/>
          </a:p>
        </p:txBody>
      </p:sp>
    </p:spTree>
    <p:extLst>
      <p:ext uri="{BB962C8B-B14F-4D97-AF65-F5344CB8AC3E}">
        <p14:creationId xmlns:p14="http://schemas.microsoft.com/office/powerpoint/2010/main" val="234126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7</a:t>
            </a:fld>
            <a:endParaRPr lang="en-US"/>
          </a:p>
        </p:txBody>
      </p:sp>
    </p:spTree>
    <p:extLst>
      <p:ext uri="{BB962C8B-B14F-4D97-AF65-F5344CB8AC3E}">
        <p14:creationId xmlns:p14="http://schemas.microsoft.com/office/powerpoint/2010/main" val="2433598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GM was founded in 1908 and today sells its vehicles in  around 200 countries with manufacturing operations in more than 30 countries.  General Motors (NYSE: GM), once the world's largest vehicle manufacturer, is currently twelfth on Fortune 500. GM’s supply chain extents over 20,000 businesses are spending $100 billion on about 200,000 items, including raw materials, parts, supplies, freight, transportation, and other services an employs about 173,000 people globally, less than any amount since 2010.  GM also operates one of the largest and most successful financial services companies, GMAC. </a:t>
            </a:r>
          </a:p>
          <a:p>
            <a:r>
              <a:rPr lang="en-US" dirty="0"/>
              <a:t>GM is widely diversified from auto to a large assortment of other types of engines.  After purchasing Winton Motor Carriage Company in 1930 GM marketed extended engine groups which included diesel, locomotive, and aircraft engines in the US.  GM also has the industry-leading in-vehicle communications and information service, DirecTV, all types of appliances, Cell technologies and others.  GM’s new Personal Calling service provides hands-free, voice-activated, in-vehicle cellular phone access.</a:t>
            </a:r>
          </a:p>
          <a:p>
            <a:r>
              <a:rPr lang="en-US" dirty="0"/>
              <a:t>On the down side GM’ was by far the largest bailout in 2008.  The bankruptcy was mainly due to the banking fiasco but many feel that miss management also played a big part.  As a result, CEO Rick Wagoner was forced to resign.  </a:t>
            </a:r>
          </a:p>
          <a:p>
            <a:r>
              <a:rPr lang="en-US" dirty="0"/>
              <a:t>GM's bankruptcy was one of the biggest Chapter 11 filings in U.S. history.   This bankruptcy was he fourth-largest in U.S. history,  following 1.  Lehman Brothers Holdings Inc.,  2.  Washington Mutual  and 3.  WorldCom Inc.</a:t>
            </a:r>
          </a:p>
          <a:p>
            <a:r>
              <a:rPr lang="en-US" dirty="0"/>
              <a:t>GM is looking to the future when it comes to sustainability with a goal of having 90% of their vehicles electric zero emission vehicles by year 2030.</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8</a:t>
            </a:fld>
            <a:endParaRPr lang="en-US"/>
          </a:p>
        </p:txBody>
      </p:sp>
    </p:spTree>
    <p:extLst>
      <p:ext uri="{BB962C8B-B14F-4D97-AF65-F5344CB8AC3E}">
        <p14:creationId xmlns:p14="http://schemas.microsoft.com/office/powerpoint/2010/main" val="57526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Ford Motor Company began in, 1903, when Henry Ford &amp; associates filed incorporation in Michigan.   After that Ford became the world's largest corporations. </a:t>
            </a:r>
          </a:p>
          <a:p>
            <a:r>
              <a:rPr lang="en-US" dirty="0"/>
              <a:t>The Ford Motor Company is represented in more than 200 nations and territories on six continents.  Today, Ford Motor Company is the world's largest producer of pickups being the farm favorite.  Today Ford employs more than 190,000 people which is about half of its peak in 1997.</a:t>
            </a:r>
          </a:p>
          <a:p>
            <a:r>
              <a:rPr lang="en-US" dirty="0"/>
              <a:t>In 1976, Ford Motor Company decided to go global with the first successful front wheel drive “the Fiesta”.  Ford Motor Company is ranked 11 on Fortune 500 list.</a:t>
            </a:r>
          </a:p>
          <a:p>
            <a:r>
              <a:rPr lang="en-US" dirty="0"/>
              <a:t>Ford is also very diversified and it is best known for cars and trucks but also is involved in industrial engines, glass, plastics, financial services, replacement parts, and electronics. Ford Motor Company’s leadership believes that diversity will be the engine that powers the future. </a:t>
            </a:r>
          </a:p>
          <a:p>
            <a:r>
              <a:rPr lang="en-US" dirty="0"/>
              <a:t>Ford did not really need to be bailed out in 2008 as GM did.  They did however take a much smaller loan of six billion in fear that the 36 billion dollar bailout of GM would leave them in the dust. </a:t>
            </a:r>
          </a:p>
          <a:p>
            <a:endParaRPr lang="en-US" dirty="0"/>
          </a:p>
          <a:p>
            <a:r>
              <a:rPr lang="en-US" dirty="0"/>
              <a:t>Fords sustainability approach is all about people.  They believe championing human rights and diversity is the answer.  However, they are still perusing alternative energy and though electric zero emission vehicles are part their main efforts are in Hybrid Gas Technologies. </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9</a:t>
            </a:fld>
            <a:endParaRPr lang="en-US"/>
          </a:p>
        </p:txBody>
      </p:sp>
    </p:spTree>
    <p:extLst>
      <p:ext uri="{BB962C8B-B14F-4D97-AF65-F5344CB8AC3E}">
        <p14:creationId xmlns:p14="http://schemas.microsoft.com/office/powerpoint/2010/main" val="2925294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Ford and GM still run pretty close is everything.  To the left is the global sales report by </a:t>
            </a:r>
            <a:r>
              <a:rPr lang="en-US" dirty="0" err="1"/>
              <a:t>Jato</a:t>
            </a:r>
            <a:r>
              <a:rPr lang="en-US" dirty="0"/>
              <a:t>.  Ford is listed at #3 among auto brands selling five million plus vehicles and GM (listed as Chevrolet) almost four million.  On the right is the 2019 fortune 500 list with Ford at 12 and GM at 13.</a:t>
            </a:r>
          </a:p>
          <a:p>
            <a:endParaRPr lang="en-US" dirty="0"/>
          </a:p>
        </p:txBody>
      </p:sp>
      <p:sp>
        <p:nvSpPr>
          <p:cNvPr id="4" name="Slide Number Placeholder 3"/>
          <p:cNvSpPr>
            <a:spLocks noGrp="1"/>
          </p:cNvSpPr>
          <p:nvPr>
            <p:ph type="sldNum" sz="quarter" idx="5"/>
          </p:nvPr>
        </p:nvSpPr>
        <p:spPr/>
        <p:txBody>
          <a:bodyPr/>
          <a:lstStyle/>
          <a:p>
            <a:fld id="{7EB040C8-62D2-4EA7-B200-D3B8C06AAFD8}" type="slidenum">
              <a:rPr lang="en-US" smtClean="0"/>
              <a:t>10</a:t>
            </a:fld>
            <a:endParaRPr lang="en-US"/>
          </a:p>
        </p:txBody>
      </p:sp>
    </p:spTree>
    <p:extLst>
      <p:ext uri="{BB962C8B-B14F-4D97-AF65-F5344CB8AC3E}">
        <p14:creationId xmlns:p14="http://schemas.microsoft.com/office/powerpoint/2010/main" val="1408229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24E39389-D342-42C9-A280-8ADE336DA885}" type="datetime1">
              <a:rPr lang="en-US" smtClean="0"/>
              <a:t>7/2/2019</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8A7A6979-0714-4377-B894-6BE4C2D6E202}"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351070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B5ED82-9221-4209-9FC6-897FECC94D85}" type="datetime1">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1890186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695C5F-8991-4788-8021-97F7E97CAA77}" type="datetime1">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2083992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80732C-99B6-468D-8E86-54127C661C29}" type="datetime1">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9150989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096AA6-1553-455E-A701-5DB89675312A}" type="datetime1">
              <a:rPr lang="en-US" smtClean="0"/>
              <a:t>7/2/2019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03777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A427D05-0AAA-4191-8602-39A011BE220C}" type="datetime1">
              <a:rPr lang="en-US" smtClean="0"/>
              <a:t>7/2/2019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6761381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B8B6D2-5532-4B59-9C5A-AB106F128946}" type="datetime1">
              <a:rPr lang="en-US" smtClean="0"/>
              <a:t>7/2/2019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802305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562E2D-C320-4C5E-98F1-D60DBA71A352}" type="datetime1">
              <a:rPr lang="en-US" smtClean="0"/>
              <a:t>7/2/2019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557571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06C99D-E4E2-4DDF-8629-131208CB18B0}" type="datetime1">
              <a:rPr lang="en-US" smtClean="0"/>
              <a:t>7/2/2019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9032707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420CF4-5FC9-46F3-B596-BE1F927BA2F1}" type="datetime1">
              <a:rPr lang="en-US" smtClean="0"/>
              <a:t>7/2/2019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83422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1ABFC0-89FE-4355-9E74-11DC57FEA97E}" type="datetime1">
              <a:rPr lang="en-US" smtClean="0"/>
              <a:t>7/2/2019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187994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F9B8B6D2-5532-4B59-9C5A-AB106F128946}" type="datetime1">
              <a:rPr lang="en-US" smtClean="0"/>
              <a:t>7/2/2019</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379782080"/>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19.m4a"/><Relationship Id="rId7" Type="http://schemas.openxmlformats.org/officeDocument/2006/relationships/image" Target="../media/image23.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audio" Target="../media/media19.m4a"/><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1.m4a"/><Relationship Id="rId7" Type="http://schemas.openxmlformats.org/officeDocument/2006/relationships/image" Target="../media/image25.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notesSlide" Target="../notesSlides/notesSlide10.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21.m4a"/><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3.m4a"/><Relationship Id="rId7" Type="http://schemas.openxmlformats.org/officeDocument/2006/relationships/image" Target="../media/image25.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notesSlide" Target="../notesSlides/notesSlide11.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audio" Target="../media/media23.m4a"/><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24.mp3"/><Relationship Id="rId7" Type="http://schemas.openxmlformats.org/officeDocument/2006/relationships/audio" Target="../media/media26.m4a"/><Relationship Id="rId2" Type="http://schemas.microsoft.com/office/2007/relationships/media" Target="../media/media24.mp3"/><Relationship Id="rId1" Type="http://schemas.openxmlformats.org/officeDocument/2006/relationships/tags" Target="../tags/tag5.xml"/><Relationship Id="rId6" Type="http://schemas.microsoft.com/office/2007/relationships/media" Target="../media/media26.m4a"/><Relationship Id="rId11" Type="http://schemas.openxmlformats.org/officeDocument/2006/relationships/image" Target="../media/image3.png"/><Relationship Id="rId5" Type="http://schemas.openxmlformats.org/officeDocument/2006/relationships/audio" Target="../media/media25.mp3"/><Relationship Id="rId10" Type="http://schemas.openxmlformats.org/officeDocument/2006/relationships/image" Target="../media/image28.png"/><Relationship Id="rId4" Type="http://schemas.microsoft.com/office/2007/relationships/media" Target="../media/media25.mp3"/><Relationship Id="rId9"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8.m4a"/><Relationship Id="rId7" Type="http://schemas.openxmlformats.org/officeDocument/2006/relationships/image" Target="../media/image29.png"/><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audio" Target="../media/media28.m4a"/></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0.m4a"/><Relationship Id="rId7" Type="http://schemas.openxmlformats.org/officeDocument/2006/relationships/image" Target="../media/image30.pn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31.mp3"/><Relationship Id="rId7" Type="http://schemas.openxmlformats.org/officeDocument/2006/relationships/audio" Target="../media/media33.m4a"/><Relationship Id="rId2" Type="http://schemas.microsoft.com/office/2007/relationships/media" Target="../media/media31.mp3"/><Relationship Id="rId1" Type="http://schemas.openxmlformats.org/officeDocument/2006/relationships/tags" Target="../tags/tag6.xml"/><Relationship Id="rId6" Type="http://schemas.microsoft.com/office/2007/relationships/media" Target="../media/media33.m4a"/><Relationship Id="rId5" Type="http://schemas.openxmlformats.org/officeDocument/2006/relationships/audio" Target="../media/media32.mp3"/><Relationship Id="rId10" Type="http://schemas.openxmlformats.org/officeDocument/2006/relationships/image" Target="../media/image3.png"/><Relationship Id="rId4" Type="http://schemas.microsoft.com/office/2007/relationships/media" Target="../media/media32.mp3"/><Relationship Id="rId9"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34.mp3"/><Relationship Id="rId7" Type="http://schemas.openxmlformats.org/officeDocument/2006/relationships/audio" Target="../media/media36.m4a"/><Relationship Id="rId2" Type="http://schemas.microsoft.com/office/2007/relationships/media" Target="../media/media34.mp3"/><Relationship Id="rId1" Type="http://schemas.openxmlformats.org/officeDocument/2006/relationships/tags" Target="../tags/tag7.xml"/><Relationship Id="rId6" Type="http://schemas.microsoft.com/office/2007/relationships/media" Target="../media/media36.m4a"/><Relationship Id="rId5" Type="http://schemas.openxmlformats.org/officeDocument/2006/relationships/audio" Target="../media/media35.mp3"/><Relationship Id="rId10" Type="http://schemas.openxmlformats.org/officeDocument/2006/relationships/image" Target="../media/image3.png"/><Relationship Id="rId4" Type="http://schemas.microsoft.com/office/2007/relationships/media" Target="../media/media35.mp3"/><Relationship Id="rId9"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audio" Target="../media/media37.mp3"/><Relationship Id="rId7" Type="http://schemas.openxmlformats.org/officeDocument/2006/relationships/audio" Target="../media/media39.m4a"/><Relationship Id="rId2" Type="http://schemas.microsoft.com/office/2007/relationships/media" Target="../media/media37.mp3"/><Relationship Id="rId1" Type="http://schemas.openxmlformats.org/officeDocument/2006/relationships/tags" Target="../tags/tag8.xml"/><Relationship Id="rId6" Type="http://schemas.microsoft.com/office/2007/relationships/media" Target="../media/media39.m4a"/><Relationship Id="rId5" Type="http://schemas.openxmlformats.org/officeDocument/2006/relationships/audio" Target="../media/media38.mp3"/><Relationship Id="rId10" Type="http://schemas.openxmlformats.org/officeDocument/2006/relationships/image" Target="../media/image3.png"/><Relationship Id="rId4" Type="http://schemas.microsoft.com/office/2007/relationships/media" Target="../media/media38.mp3"/><Relationship Id="rId9"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microsoft.com/office/2007/relationships/media" Target="../media/media41.m4a"/><Relationship Id="rId7" Type="http://schemas.openxmlformats.org/officeDocument/2006/relationships/image" Target="../media/image3.png"/><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audio" Target="../media/media41.m4a"/></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image" Target="../media/image2.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3.m4a"/></Relationships>
</file>

<file path=ppt/slides/_rels/slide20.xml.rels><?xml version="1.0" encoding="UTF-8" standalone="yes"?>
<Relationships xmlns="http://schemas.openxmlformats.org/package/2006/relationships"><Relationship Id="rId3" Type="http://schemas.microsoft.com/office/2007/relationships/media" Target="../media/media43.m4a"/><Relationship Id="rId7" Type="http://schemas.openxmlformats.org/officeDocument/2006/relationships/image" Target="../media/image3.png"/><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notesSlide" Target="../notesSlides/notesSlide19.xml"/><Relationship Id="rId5" Type="http://schemas.openxmlformats.org/officeDocument/2006/relationships/slideLayout" Target="../slideLayouts/slideLayout2.xml"/><Relationship Id="rId4" Type="http://schemas.openxmlformats.org/officeDocument/2006/relationships/audio" Target="../media/media43.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p3"/><Relationship Id="rId1" Type="http://schemas.microsoft.com/office/2007/relationships/media" Target="../media/media44.mp3"/><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microsoft.com/office/2007/relationships/media" Target="../media/media46.m4a"/><Relationship Id="rId7" Type="http://schemas.openxmlformats.org/officeDocument/2006/relationships/image" Target="../media/image3.png"/><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audio" Target="../media/media46.m4a"/></Relationships>
</file>

<file path=ppt/slides/_rels/slide23.xml.rels><?xml version="1.0" encoding="UTF-8" standalone="yes"?>
<Relationships xmlns="http://schemas.openxmlformats.org/package/2006/relationships"><Relationship Id="rId3" Type="http://schemas.microsoft.com/office/2007/relationships/media" Target="../media/media48.m4a"/><Relationship Id="rId7" Type="http://schemas.openxmlformats.org/officeDocument/2006/relationships/image" Target="../media/image3.png"/><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openxmlformats.org/officeDocument/2006/relationships/audio" Target="../media/media48.m4a"/></Relationships>
</file>

<file path=ppt/slides/_rels/slide24.xml.rels><?xml version="1.0" encoding="UTF-8" standalone="yes"?>
<Relationships xmlns="http://schemas.openxmlformats.org/package/2006/relationships"><Relationship Id="rId3" Type="http://schemas.microsoft.com/office/2007/relationships/media" Target="../media/media50.m4a"/><Relationship Id="rId7" Type="http://schemas.openxmlformats.org/officeDocument/2006/relationships/image" Target="../media/image3.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audio" Target="../media/media50.m4a"/></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51.mp3"/><Relationship Id="rId7" Type="http://schemas.openxmlformats.org/officeDocument/2006/relationships/notesSlide" Target="../notesSlides/notesSlide24.xml"/><Relationship Id="rId2" Type="http://schemas.microsoft.com/office/2007/relationships/media" Target="../media/media51.mp3"/><Relationship Id="rId1" Type="http://schemas.openxmlformats.org/officeDocument/2006/relationships/tags" Target="../tags/tag9.xml"/><Relationship Id="rId6" Type="http://schemas.openxmlformats.org/officeDocument/2006/relationships/slideLayout" Target="../slideLayouts/slideLayout2.xml"/><Relationship Id="rId5" Type="http://schemas.openxmlformats.org/officeDocument/2006/relationships/audio" Target="../media/media52.m4a"/><Relationship Id="rId10" Type="http://schemas.openxmlformats.org/officeDocument/2006/relationships/image" Target="../media/image3.png"/><Relationship Id="rId4" Type="http://schemas.microsoft.com/office/2007/relationships/media" Target="../media/media52.m4a"/><Relationship Id="rId9"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microsoft.com/office/2007/relationships/media" Target="../media/media54.m4a"/><Relationship Id="rId7" Type="http://schemas.openxmlformats.org/officeDocument/2006/relationships/image" Target="../media/image3.png"/><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audio" Target="../media/media54.m4a"/></Relationships>
</file>

<file path=ppt/slides/_rels/slide27.xml.rels><?xml version="1.0" encoding="UTF-8" standalone="yes"?>
<Relationships xmlns="http://schemas.openxmlformats.org/package/2006/relationships"><Relationship Id="rId3" Type="http://schemas.microsoft.com/office/2007/relationships/media" Target="../media/media56.mp3"/><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notesSlide" Target="../notesSlides/notesSlide26.xml"/><Relationship Id="rId5" Type="http://schemas.openxmlformats.org/officeDocument/2006/relationships/slideLayout" Target="../slideLayouts/slideLayout2.xml"/><Relationship Id="rId4" Type="http://schemas.openxmlformats.org/officeDocument/2006/relationships/audio" Target="../media/media56.mp3"/></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8.m4a"/><Relationship Id="rId1" Type="http://schemas.microsoft.com/office/2007/relationships/media" Target="../media/media58.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m4a"/><Relationship Id="rId7" Type="http://schemas.openxmlformats.org/officeDocument/2006/relationships/image" Target="../media/image4.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5.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9.m4a"/><Relationship Id="rId1" Type="http://schemas.microsoft.com/office/2007/relationships/media" Target="../media/media59.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0.m4a"/><Relationship Id="rId1" Type="http://schemas.microsoft.com/office/2007/relationships/media" Target="../media/media60.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6.mp3"/><Relationship Id="rId7" Type="http://schemas.openxmlformats.org/officeDocument/2006/relationships/notesSlide" Target="../notesSlides/notesSlide3.xml"/><Relationship Id="rId2" Type="http://schemas.microsoft.com/office/2007/relationships/media" Target="../media/media6.mp3"/><Relationship Id="rId1" Type="http://schemas.openxmlformats.org/officeDocument/2006/relationships/tags" Target="../tags/tag1.xml"/><Relationship Id="rId6" Type="http://schemas.openxmlformats.org/officeDocument/2006/relationships/slideLayout" Target="../slideLayouts/slideLayout2.xml"/><Relationship Id="rId5" Type="http://schemas.openxmlformats.org/officeDocument/2006/relationships/audio" Target="../media/media7.m4a"/><Relationship Id="rId4" Type="http://schemas.microsoft.com/office/2007/relationships/media" Target="../media/media7.m4a"/><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8.mp3"/><Relationship Id="rId7" Type="http://schemas.openxmlformats.org/officeDocument/2006/relationships/notesSlide" Target="../notesSlides/notesSlide4.xml"/><Relationship Id="rId2" Type="http://schemas.microsoft.com/office/2007/relationships/media" Target="../media/media8.mp3"/><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audio" Target="../media/media9.m4a"/><Relationship Id="rId4" Type="http://schemas.microsoft.com/office/2007/relationships/media" Target="../media/media9.m4a"/></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3.png"/><Relationship Id="rId3" Type="http://schemas.openxmlformats.org/officeDocument/2006/relationships/audio" Target="../media/media10.mp3"/><Relationship Id="rId7" Type="http://schemas.openxmlformats.org/officeDocument/2006/relationships/notesSlide" Target="../notesSlides/notesSlide5.xml"/><Relationship Id="rId12" Type="http://schemas.microsoft.com/office/2007/relationships/diagramDrawing" Target="../diagrams/drawing1.xml"/><Relationship Id="rId2" Type="http://schemas.microsoft.com/office/2007/relationships/media" Target="../media/media10.mp3"/><Relationship Id="rId1" Type="http://schemas.openxmlformats.org/officeDocument/2006/relationships/tags" Target="../tags/tag3.xml"/><Relationship Id="rId6" Type="http://schemas.openxmlformats.org/officeDocument/2006/relationships/slideLayout" Target="../slideLayouts/slideLayout2.xml"/><Relationship Id="rId11" Type="http://schemas.openxmlformats.org/officeDocument/2006/relationships/diagramColors" Target="../diagrams/colors1.xml"/><Relationship Id="rId5" Type="http://schemas.openxmlformats.org/officeDocument/2006/relationships/audio" Target="../media/media11.m4a"/><Relationship Id="rId10" Type="http://schemas.openxmlformats.org/officeDocument/2006/relationships/diagramQuickStyle" Target="../diagrams/quickStyle1.xml"/><Relationship Id="rId4" Type="http://schemas.microsoft.com/office/2007/relationships/media" Target="../media/media11.m4a"/><Relationship Id="rId9"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3" Type="http://schemas.microsoft.com/office/2007/relationships/media" Target="../media/media13.m4a"/><Relationship Id="rId7" Type="http://schemas.openxmlformats.org/officeDocument/2006/relationships/diagramData" Target="../diagrams/data2.xml"/><Relationship Id="rId12"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notesSlide" Target="../notesSlides/notesSlide6.xml"/><Relationship Id="rId11" Type="http://schemas.microsoft.com/office/2007/relationships/diagramDrawing" Target="../diagrams/drawing2.xml"/><Relationship Id="rId5" Type="http://schemas.openxmlformats.org/officeDocument/2006/relationships/slideLayout" Target="../slideLayouts/slideLayout2.xml"/><Relationship Id="rId10" Type="http://schemas.openxmlformats.org/officeDocument/2006/relationships/diagramColors" Target="../diagrams/colors2.xml"/><Relationship Id="rId4" Type="http://schemas.openxmlformats.org/officeDocument/2006/relationships/audio" Target="../media/media13.m4a"/><Relationship Id="rId9"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14.mp3"/><Relationship Id="rId7" Type="http://schemas.openxmlformats.org/officeDocument/2006/relationships/notesSlide" Target="../notesSlides/notesSlide7.xml"/><Relationship Id="rId2" Type="http://schemas.microsoft.com/office/2007/relationships/media" Target="../media/media14.mp3"/><Relationship Id="rId1" Type="http://schemas.openxmlformats.org/officeDocument/2006/relationships/tags" Target="../tags/tag4.xml"/><Relationship Id="rId6" Type="http://schemas.openxmlformats.org/officeDocument/2006/relationships/slideLayout" Target="../slideLayouts/slideLayout2.xml"/><Relationship Id="rId5" Type="http://schemas.openxmlformats.org/officeDocument/2006/relationships/audio" Target="../media/media15.m4a"/><Relationship Id="rId4" Type="http://schemas.microsoft.com/office/2007/relationships/media" Target="../media/media15.m4a"/><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7.m4a"/><Relationship Id="rId7" Type="http://schemas.openxmlformats.org/officeDocument/2006/relationships/image" Target="../media/image2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7.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GMMYlogo2fin">
            <a:hlinkClick r:id="" action="ppaction://media"/>
            <a:extLst>
              <a:ext uri="{FF2B5EF4-FFF2-40B4-BE49-F238E27FC236}">
                <a16:creationId xmlns:a16="http://schemas.microsoft.com/office/drawing/2014/main" id="{769A80E4-7765-4024-9521-34E9F78A33A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
            <a:ext cx="11238098" cy="6858001"/>
          </a:xfrm>
        </p:spPr>
      </p:pic>
    </p:spTree>
    <p:extLst>
      <p:ext uri="{BB962C8B-B14F-4D97-AF65-F5344CB8AC3E}">
        <p14:creationId xmlns:p14="http://schemas.microsoft.com/office/powerpoint/2010/main" val="435536594"/>
      </p:ext>
    </p:extLst>
  </p:cSld>
  <p:clrMapOvr>
    <a:masterClrMapping/>
  </p:clrMapOvr>
  <mc:AlternateContent xmlns:mc="http://schemas.openxmlformats.org/markup-compatibility/2006">
    <mc:Choice xmlns:p14="http://schemas.microsoft.com/office/powerpoint/2010/main" Requires="p14">
      <p:transition spd="med" p14:dur="700" advClick="0" advTm="700">
        <p:fade/>
      </p:transition>
    </mc:Choice>
    <mc:Fallback>
      <p:transition spd="med" advClick="0" advTm="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7F2582-2976-4957-936B-1D9E2CC1DA46}"/>
              </a:ext>
            </a:extLst>
          </p:cNvPr>
          <p:cNvSpPr/>
          <p:nvPr/>
        </p:nvSpPr>
        <p:spPr>
          <a:xfrm>
            <a:off x="0" y="0"/>
            <a:ext cx="2231136" cy="6719455"/>
          </a:xfrm>
          <a:prstGeom prst="rect">
            <a:avLst/>
          </a:prstGeom>
          <a:solidFill>
            <a:srgbClr val="4A53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4EFF5CB-F186-4E8D-993E-0BD8AA066245}"/>
              </a:ext>
            </a:extLst>
          </p:cNvPr>
          <p:cNvPicPr>
            <a:picLocks noChangeAspect="1"/>
          </p:cNvPicPr>
          <p:nvPr/>
        </p:nvPicPr>
        <p:blipFill>
          <a:blip r:embed="rId7"/>
          <a:stretch>
            <a:fillRect/>
          </a:stretch>
        </p:blipFill>
        <p:spPr>
          <a:xfrm>
            <a:off x="-202510" y="-44310"/>
            <a:ext cx="3653401" cy="6858000"/>
          </a:xfrm>
          <a:prstGeom prst="rect">
            <a:avLst/>
          </a:prstGeom>
        </p:spPr>
      </p:pic>
      <p:pic>
        <p:nvPicPr>
          <p:cNvPr id="10" name="Content Placeholder 9" descr="A screenshot of a cell phone&#10;&#10;Description automatically generated">
            <a:extLst>
              <a:ext uri="{FF2B5EF4-FFF2-40B4-BE49-F238E27FC236}">
                <a16:creationId xmlns:a16="http://schemas.microsoft.com/office/drawing/2014/main" id="{5165E39E-1748-4F2D-814E-BF00B017BE91}"/>
              </a:ext>
            </a:extLst>
          </p:cNvPr>
          <p:cNvPicPr>
            <a:picLocks noGrp="1" noChangeAspect="1"/>
          </p:cNvPicPr>
          <p:nvPr>
            <p:ph idx="1"/>
          </p:nvPr>
        </p:nvPicPr>
        <p:blipFill>
          <a:blip r:embed="rId8"/>
          <a:stretch>
            <a:fillRect/>
          </a:stretch>
        </p:blipFill>
        <p:spPr>
          <a:xfrm>
            <a:off x="7841674" y="95534"/>
            <a:ext cx="3123078" cy="6623921"/>
          </a:xfrm>
        </p:spPr>
      </p:pic>
      <p:sp>
        <p:nvSpPr>
          <p:cNvPr id="12" name="TextBox 11">
            <a:extLst>
              <a:ext uri="{FF2B5EF4-FFF2-40B4-BE49-F238E27FC236}">
                <a16:creationId xmlns:a16="http://schemas.microsoft.com/office/drawing/2014/main" id="{878F2BEC-A088-447A-B0B1-BEDD9B4EDE25}"/>
              </a:ext>
            </a:extLst>
          </p:cNvPr>
          <p:cNvSpPr txBox="1"/>
          <p:nvPr/>
        </p:nvSpPr>
        <p:spPr>
          <a:xfrm>
            <a:off x="3716550" y="982176"/>
            <a:ext cx="4079631" cy="4524315"/>
          </a:xfrm>
          <a:prstGeom prst="rect">
            <a:avLst/>
          </a:prstGeom>
          <a:noFill/>
        </p:spPr>
        <p:txBody>
          <a:bodyPr wrap="square" rtlCol="0">
            <a:spAutoFit/>
          </a:bodyPr>
          <a:lstStyle/>
          <a:p>
            <a:r>
              <a:rPr lang="en-US" sz="2400" dirty="0"/>
              <a:t>	Today Ford and GM still run pretty close in everything.  To the left is the global sales report by </a:t>
            </a:r>
            <a:r>
              <a:rPr lang="en-US" sz="2400" dirty="0" err="1"/>
              <a:t>Jato</a:t>
            </a:r>
            <a:r>
              <a:rPr lang="en-US" sz="2400" dirty="0"/>
              <a:t>.  Ford is listed at #3 among auto brands selling five million plus vehicles and GM (listed as Chevrolet) has almost four million.  On the right is the 2019 fortune 500 list with Ford at 12 and GM at 13.</a:t>
            </a:r>
          </a:p>
        </p:txBody>
      </p:sp>
      <p:pic>
        <p:nvPicPr>
          <p:cNvPr id="13" name="slide 9">
            <a:hlinkClick r:id="" action="ppaction://media"/>
            <a:extLst>
              <a:ext uri="{FF2B5EF4-FFF2-40B4-BE49-F238E27FC236}">
                <a16:creationId xmlns:a16="http://schemas.microsoft.com/office/drawing/2014/main" id="{2EC8A313-D32F-442A-83CF-E3853CC8EA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82400" y="6204090"/>
            <a:ext cx="609600" cy="609600"/>
          </a:xfrm>
          <a:prstGeom prst="rect">
            <a:avLst/>
          </a:prstGeom>
        </p:spPr>
      </p:pic>
      <p:pic>
        <p:nvPicPr>
          <p:cNvPr id="16" name="Audio 15">
            <a:hlinkClick r:id="" action="ppaction://media"/>
            <a:extLst>
              <a:ext uri="{FF2B5EF4-FFF2-40B4-BE49-F238E27FC236}">
                <a16:creationId xmlns:a16="http://schemas.microsoft.com/office/drawing/2014/main" id="{1DE04F1D-3347-4326-A1E2-A3F76356937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1278112"/>
      </p:ext>
    </p:extLst>
  </p:cSld>
  <p:clrMapOvr>
    <a:masterClrMapping/>
  </p:clrMapOvr>
  <mc:AlternateContent xmlns:mc="http://schemas.openxmlformats.org/markup-compatibility/2006">
    <mc:Choice xmlns:p14="http://schemas.microsoft.com/office/powerpoint/2010/main" Requires="p14">
      <p:transition spd="med" p14:dur="700" advTm="24997">
        <p:fade/>
      </p:transition>
    </mc:Choice>
    <mc:Fallback>
      <p:transition spd="med" advTm="249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 presetClass="mediacall" presetSubtype="0" fill="hold" nodeType="withEffect">
                                  <p:stCondLst>
                                    <p:cond delay="0"/>
                                  </p:stCondLst>
                                  <p:childTnLst>
                                    <p:cmd type="call" cmd="playFrom(0.0)">
                                      <p:cBhvr>
                                        <p:cTn id="12" dur="24267" fill="hold"/>
                                        <p:tgtEl>
                                          <p:spTgt spid="13"/>
                                        </p:tgtEl>
                                      </p:cBhvr>
                                    </p:cmd>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fade">
                                      <p:cBhvr>
                                        <p:cTn id="1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13"/>
                </p:tgtEl>
              </p:cMediaNode>
            </p:audio>
            <p:audio isNarration="1">
              <p:cMediaNode vol="80000" showWhenStopped="0">
                <p:cTn id="18" fill="hold" display="0">
                  <p:stCondLst>
                    <p:cond delay="indefinite"/>
                  </p:stCondLst>
                  <p:endCondLst>
                    <p:cond evt="onStopAudio" delay="0">
                      <p:tgtEl>
                        <p:sldTgt/>
                      </p:tgtEl>
                    </p:cond>
                  </p:endCondLst>
                </p:cTn>
                <p:tgtEl>
                  <p:spTgt spid="16"/>
                </p:tgtEl>
              </p:cMediaNode>
            </p:audio>
          </p:childTnLst>
        </p:cTn>
      </p:par>
    </p:tnLst>
  </p:timing>
  <p:extLst>
    <p:ext uri="{E180D4A7-C9FB-4DFB-919C-405C955672EB}">
      <p14:showEvtLst xmlns:p14="http://schemas.microsoft.com/office/powerpoint/2010/main">
        <p14:playEvt time="43" objId="13"/>
        <p14:stopEvt time="24347" objId="13"/>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AFDE9-5CFC-4D82-916A-8AE6407C482D}"/>
              </a:ext>
            </a:extLst>
          </p:cNvPr>
          <p:cNvSpPr>
            <a:spLocks noGrp="1"/>
          </p:cNvSpPr>
          <p:nvPr>
            <p:ph idx="1"/>
          </p:nvPr>
        </p:nvSpPr>
        <p:spPr>
          <a:xfrm>
            <a:off x="185156" y="1187670"/>
            <a:ext cx="3001886" cy="5391782"/>
          </a:xfrm>
        </p:spPr>
        <p:txBody>
          <a:bodyPr>
            <a:normAutofit fontScale="70000" lnSpcReduction="20000"/>
          </a:bodyPr>
          <a:lstStyle/>
          <a:p>
            <a:pPr marL="0" indent="0">
              <a:lnSpc>
                <a:spcPct val="170000"/>
              </a:lnSpc>
              <a:buNone/>
            </a:pPr>
            <a:r>
              <a:rPr lang="en-US" dirty="0"/>
              <a:t>     </a:t>
            </a:r>
            <a:r>
              <a:rPr lang="en-US" sz="1900" dirty="0"/>
              <a:t>General Motors was ranked on the Dow Jones Sustainability Index (DJSI) for corporate sustainability leadership.  For the second year GM was listed as an index component.  GM is the only automaker on the North American index!</a:t>
            </a:r>
          </a:p>
          <a:p>
            <a:pPr marL="0" indent="0">
              <a:lnSpc>
                <a:spcPct val="170000"/>
              </a:lnSpc>
              <a:buNone/>
            </a:pPr>
            <a:r>
              <a:rPr lang="en-US" sz="1900" dirty="0"/>
              <a:t>     The DJSI is the leading global benchmark for corporate sustainability.  Tracking leading sustainability-driven companies based on investment of financially relevant environmental, social and governance factors.</a:t>
            </a:r>
          </a:p>
          <a:p>
            <a:pPr marL="0" indent="0">
              <a:lnSpc>
                <a:spcPct val="170000"/>
              </a:lnSpc>
              <a:buNone/>
            </a:pPr>
            <a:r>
              <a:rPr lang="en-US" sz="1900" dirty="0"/>
              <a:t>     Not very creative, but this is innovative as they are the only one.</a:t>
            </a:r>
          </a:p>
        </p:txBody>
      </p:sp>
      <p:pic>
        <p:nvPicPr>
          <p:cNvPr id="6" name="Picture 5">
            <a:extLst>
              <a:ext uri="{FF2B5EF4-FFF2-40B4-BE49-F238E27FC236}">
                <a16:creationId xmlns:a16="http://schemas.microsoft.com/office/drawing/2014/main" id="{82C22C2A-D7AE-441C-9819-C681E0592DDA}"/>
              </a:ext>
            </a:extLst>
          </p:cNvPr>
          <p:cNvPicPr>
            <a:picLocks noChangeAspect="1"/>
          </p:cNvPicPr>
          <p:nvPr/>
        </p:nvPicPr>
        <p:blipFill>
          <a:blip r:embed="rId7"/>
          <a:stretch>
            <a:fillRect/>
          </a:stretch>
        </p:blipFill>
        <p:spPr>
          <a:xfrm>
            <a:off x="4797116" y="1447194"/>
            <a:ext cx="1351684" cy="1159745"/>
          </a:xfrm>
          <a:prstGeom prst="rect">
            <a:avLst/>
          </a:prstGeom>
        </p:spPr>
      </p:pic>
      <p:pic>
        <p:nvPicPr>
          <p:cNvPr id="7" name="Picture 6">
            <a:extLst>
              <a:ext uri="{FF2B5EF4-FFF2-40B4-BE49-F238E27FC236}">
                <a16:creationId xmlns:a16="http://schemas.microsoft.com/office/drawing/2014/main" id="{17B87D6D-CA3C-4D33-BB73-C1F890D1C8C3}"/>
              </a:ext>
            </a:extLst>
          </p:cNvPr>
          <p:cNvPicPr>
            <a:picLocks noChangeAspect="1"/>
          </p:cNvPicPr>
          <p:nvPr/>
        </p:nvPicPr>
        <p:blipFill>
          <a:blip r:embed="rId8"/>
          <a:stretch>
            <a:fillRect/>
          </a:stretch>
        </p:blipFill>
        <p:spPr>
          <a:xfrm>
            <a:off x="4731346" y="3565544"/>
            <a:ext cx="1786098" cy="2022965"/>
          </a:xfrm>
          <a:prstGeom prst="rect">
            <a:avLst/>
          </a:prstGeom>
        </p:spPr>
      </p:pic>
      <p:sp>
        <p:nvSpPr>
          <p:cNvPr id="8" name="Arrow: Right 7">
            <a:extLst>
              <a:ext uri="{FF2B5EF4-FFF2-40B4-BE49-F238E27FC236}">
                <a16:creationId xmlns:a16="http://schemas.microsoft.com/office/drawing/2014/main" id="{1747653C-3A83-485A-8C1B-093987F4A55A}"/>
              </a:ext>
            </a:extLst>
          </p:cNvPr>
          <p:cNvSpPr/>
          <p:nvPr/>
        </p:nvSpPr>
        <p:spPr>
          <a:xfrm rot="10800000">
            <a:off x="3293898" y="2606939"/>
            <a:ext cx="300643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C24AB98-4FC4-4320-9B06-3022999F1FF3}"/>
              </a:ext>
            </a:extLst>
          </p:cNvPr>
          <p:cNvPicPr>
            <a:picLocks noChangeAspect="1"/>
          </p:cNvPicPr>
          <p:nvPr/>
        </p:nvPicPr>
        <p:blipFill>
          <a:blip r:embed="rId9"/>
          <a:stretch>
            <a:fillRect/>
          </a:stretch>
        </p:blipFill>
        <p:spPr>
          <a:xfrm>
            <a:off x="4990399" y="5064208"/>
            <a:ext cx="3156073" cy="524301"/>
          </a:xfrm>
          <a:prstGeom prst="rect">
            <a:avLst/>
          </a:prstGeom>
        </p:spPr>
      </p:pic>
      <p:sp>
        <p:nvSpPr>
          <p:cNvPr id="10" name="TextBox 9">
            <a:extLst>
              <a:ext uri="{FF2B5EF4-FFF2-40B4-BE49-F238E27FC236}">
                <a16:creationId xmlns:a16="http://schemas.microsoft.com/office/drawing/2014/main" id="{7D3BC7A2-6A1B-44E8-9473-ED58D8455669}"/>
              </a:ext>
            </a:extLst>
          </p:cNvPr>
          <p:cNvSpPr txBox="1"/>
          <p:nvPr/>
        </p:nvSpPr>
        <p:spPr>
          <a:xfrm>
            <a:off x="483809" y="91590"/>
            <a:ext cx="10281173" cy="830997"/>
          </a:xfrm>
          <a:prstGeom prst="rect">
            <a:avLst/>
          </a:prstGeom>
          <a:solidFill>
            <a:srgbClr val="4A5356"/>
          </a:solidFill>
        </p:spPr>
        <p:txBody>
          <a:bodyPr wrap="square" rtlCol="0">
            <a:spAutoFit/>
          </a:bodyPr>
          <a:lstStyle/>
          <a:p>
            <a:pPr algn="ctr"/>
            <a:r>
              <a:rPr lang="en-US" sz="2400" b="1" dirty="0">
                <a:solidFill>
                  <a:schemeClr val="bg1"/>
                </a:solidFill>
              </a:rPr>
              <a:t>CORPORATE SUSTAINABILITY AND SOCIALLY RESPONSIBLE INITIATIVES</a:t>
            </a:r>
          </a:p>
        </p:txBody>
      </p:sp>
      <p:sp>
        <p:nvSpPr>
          <p:cNvPr id="12" name="Content Placeholder 2">
            <a:extLst>
              <a:ext uri="{FF2B5EF4-FFF2-40B4-BE49-F238E27FC236}">
                <a16:creationId xmlns:a16="http://schemas.microsoft.com/office/drawing/2014/main" id="{9ABA23CD-F2EC-4E10-BAB7-F13F7EAB8660}"/>
              </a:ext>
            </a:extLst>
          </p:cNvPr>
          <p:cNvSpPr txBox="1">
            <a:spLocks/>
          </p:cNvSpPr>
          <p:nvPr/>
        </p:nvSpPr>
        <p:spPr>
          <a:xfrm>
            <a:off x="8146472" y="1187670"/>
            <a:ext cx="3001886" cy="5391782"/>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dirty="0"/>
              <a:t>     </a:t>
            </a:r>
            <a:r>
              <a:rPr lang="en-US" sz="1700" dirty="0"/>
              <a:t>In Jan. 2019 – Ford receive an A grade for its water security efforts from the CDP global disclosure system.  CDP drives sustainable economies my monitoring environmental impact.  This is the fourth year Ford has earned an A from CDP for water management.</a:t>
            </a:r>
          </a:p>
          <a:p>
            <a:pPr marL="0" indent="0">
              <a:lnSpc>
                <a:spcPct val="150000"/>
              </a:lnSpc>
              <a:buNone/>
            </a:pPr>
            <a:r>
              <a:rPr lang="en-US" sz="1700" dirty="0"/>
              <a:t>     Ford is one of fewer than 30 companies globally get this award.  </a:t>
            </a:r>
          </a:p>
          <a:p>
            <a:pPr marL="0" indent="0">
              <a:lnSpc>
                <a:spcPct val="150000"/>
              </a:lnSpc>
              <a:buNone/>
            </a:pPr>
            <a:r>
              <a:rPr lang="en-US" sz="1700" dirty="0"/>
              <a:t>     On the flip side GM tends to try to side step water reclamation through petitions when possible. </a:t>
            </a:r>
          </a:p>
          <a:p>
            <a:pPr marL="0" indent="0">
              <a:lnSpc>
                <a:spcPct val="150000"/>
              </a:lnSpc>
              <a:buNone/>
            </a:pPr>
            <a:r>
              <a:rPr lang="en-US" sz="1700" dirty="0"/>
              <a:t>     This is not very creative but is innovative as all firms need to do this. </a:t>
            </a:r>
          </a:p>
        </p:txBody>
      </p:sp>
      <p:pic>
        <p:nvPicPr>
          <p:cNvPr id="13" name="slide 10">
            <a:hlinkClick r:id="" action="ppaction://media"/>
            <a:extLst>
              <a:ext uri="{FF2B5EF4-FFF2-40B4-BE49-F238E27FC236}">
                <a16:creationId xmlns:a16="http://schemas.microsoft.com/office/drawing/2014/main" id="{8595AF45-2B4C-4EA3-8375-AA7E34EDD8C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7244" y="6248400"/>
            <a:ext cx="609600" cy="609600"/>
          </a:xfrm>
          <a:prstGeom prst="rect">
            <a:avLst/>
          </a:prstGeom>
        </p:spPr>
      </p:pic>
      <p:pic>
        <p:nvPicPr>
          <p:cNvPr id="15" name="Audio 14">
            <a:hlinkClick r:id="" action="ppaction://media"/>
            <a:extLst>
              <a:ext uri="{FF2B5EF4-FFF2-40B4-BE49-F238E27FC236}">
                <a16:creationId xmlns:a16="http://schemas.microsoft.com/office/drawing/2014/main" id="{85E4A5D5-1E08-4C95-825E-559109C6ACE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8973007"/>
      </p:ext>
    </p:extLst>
  </p:cSld>
  <p:clrMapOvr>
    <a:masterClrMapping/>
  </p:clrMapOvr>
  <mc:AlternateContent xmlns:mc="http://schemas.openxmlformats.org/markup-compatibility/2006">
    <mc:Choice xmlns:p14="http://schemas.microsoft.com/office/powerpoint/2010/main" Requires="p14">
      <p:transition spd="med" p14:dur="700" advTm="98649">
        <p:fade/>
      </p:transition>
    </mc:Choice>
    <mc:Fallback>
      <p:transition spd="med" advTm="9864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1" presetClass="mediacall" presetSubtype="0" fill="hold" nodeType="withEffect">
                                  <p:stCondLst>
                                    <p:cond delay="0"/>
                                  </p:stCondLst>
                                  <p:childTnLst>
                                    <p:cmd type="call" cmd="playFrom(0.0)">
                                      <p:cBhvr>
                                        <p:cTn id="14" dur="95164" fill="hold"/>
                                        <p:tgtEl>
                                          <p:spTgt spid="13"/>
                                        </p:tgtEl>
                                      </p:cBhvr>
                                    </p:cmd>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2">
                                            <p:txEl>
                                              <p:pRg st="1" end="1"/>
                                            </p:txEl>
                                          </p:spTgt>
                                        </p:tgtEl>
                                        <p:attrNameLst>
                                          <p:attrName>style.visibility</p:attrName>
                                        </p:attrNameLst>
                                      </p:cBhvr>
                                      <p:to>
                                        <p:strVal val="visible"/>
                                      </p:to>
                                    </p:set>
                                    <p:animEffect transition="in" filter="fade">
                                      <p:cBhvr>
                                        <p:cTn id="32" dur="500"/>
                                        <p:tgtEl>
                                          <p:spTgt spid="12">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xEl>
                                              <p:pRg st="3" end="3"/>
                                            </p:txEl>
                                          </p:spTgt>
                                        </p:tgtEl>
                                        <p:attrNameLst>
                                          <p:attrName>style.visibility</p:attrName>
                                        </p:attrNameLst>
                                      </p:cBhvr>
                                      <p:to>
                                        <p:strVal val="visible"/>
                                      </p:to>
                                    </p:set>
                                    <p:animEffect transition="in" filter="fade">
                                      <p:cBhvr>
                                        <p:cTn id="38"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13"/>
                </p:tgtEl>
              </p:cMediaNode>
            </p:audio>
            <p:audio isNarration="1">
              <p:cMediaNode vol="80000" showWhenStopped="0">
                <p:cTn id="40" fill="hold" display="0">
                  <p:stCondLst>
                    <p:cond delay="indefinite"/>
                  </p:stCondLst>
                  <p:endCondLst>
                    <p:cond evt="onStopAudio" delay="0">
                      <p:tgtEl>
                        <p:sldTgt/>
                      </p:tgtEl>
                    </p:cond>
                  </p:endCondLst>
                </p:cTn>
                <p:tgtEl>
                  <p:spTgt spid="15"/>
                </p:tgtEl>
              </p:cMediaNode>
            </p:audio>
          </p:childTnLst>
        </p:cTn>
      </p:par>
    </p:tnLst>
    <p:bldLst>
      <p:bldP spid="3" grpId="0" build="p"/>
      <p:bldP spid="8" grpId="0" animBg="1"/>
    </p:bldLst>
  </p:timing>
  <p:extLst>
    <p:ext uri="{E180D4A7-C9FB-4DFB-919C-405C955672EB}">
      <p14:showEvtLst xmlns:p14="http://schemas.microsoft.com/office/powerpoint/2010/main">
        <p14:playEvt time="46" objId="13"/>
        <p14:stopEvt time="95249" objId="1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7AFDE9-5CFC-4D82-916A-8AE6407C482D}"/>
              </a:ext>
            </a:extLst>
          </p:cNvPr>
          <p:cNvSpPr>
            <a:spLocks noGrp="1"/>
          </p:cNvSpPr>
          <p:nvPr>
            <p:ph idx="1"/>
          </p:nvPr>
        </p:nvSpPr>
        <p:spPr>
          <a:xfrm>
            <a:off x="185155" y="1187670"/>
            <a:ext cx="4096437" cy="5391782"/>
          </a:xfrm>
        </p:spPr>
        <p:txBody>
          <a:bodyPr>
            <a:normAutofit lnSpcReduction="10000"/>
          </a:bodyPr>
          <a:lstStyle/>
          <a:p>
            <a:pPr marL="0" indent="0">
              <a:lnSpc>
                <a:spcPct val="170000"/>
              </a:lnSpc>
              <a:buNone/>
            </a:pPr>
            <a:r>
              <a:rPr lang="en-US" sz="1400" dirty="0"/>
              <a:t>     Disclosure of information is paramount for GM.  In addition to publishing the annual Sustainability Report, GM aligns its reporting with several other leading organizations.  GM has worked with CDP since 2010 to track carbon emissions reporting on all 15 categories of Scope 3 emissions while being active with the Climate Change Program.</a:t>
            </a:r>
          </a:p>
          <a:p>
            <a:pPr marL="0" indent="0">
              <a:lnSpc>
                <a:spcPct val="170000"/>
              </a:lnSpc>
              <a:buNone/>
            </a:pPr>
            <a:r>
              <a:rPr lang="en-US" sz="1400" dirty="0"/>
              <a:t>      When thinking of the triple bottom line GM is out in front of Ford.  GM is pursing a goal of 90% electric zero emission cars by year 2030.  GMs move from fossil fuel is next generation thinking.  In order to succeed they will have to move toward a No waste and 3P solutions which auditing is a must. </a:t>
            </a:r>
          </a:p>
        </p:txBody>
      </p:sp>
      <p:pic>
        <p:nvPicPr>
          <p:cNvPr id="6" name="Picture 5">
            <a:extLst>
              <a:ext uri="{FF2B5EF4-FFF2-40B4-BE49-F238E27FC236}">
                <a16:creationId xmlns:a16="http://schemas.microsoft.com/office/drawing/2014/main" id="{82C22C2A-D7AE-441C-9819-C681E0592DDA}"/>
              </a:ext>
            </a:extLst>
          </p:cNvPr>
          <p:cNvPicPr>
            <a:picLocks noChangeAspect="1"/>
          </p:cNvPicPr>
          <p:nvPr/>
        </p:nvPicPr>
        <p:blipFill>
          <a:blip r:embed="rId7"/>
          <a:stretch>
            <a:fillRect/>
          </a:stretch>
        </p:blipFill>
        <p:spPr>
          <a:xfrm>
            <a:off x="4797116" y="1447194"/>
            <a:ext cx="1351684" cy="1159745"/>
          </a:xfrm>
          <a:prstGeom prst="rect">
            <a:avLst/>
          </a:prstGeom>
        </p:spPr>
      </p:pic>
      <p:pic>
        <p:nvPicPr>
          <p:cNvPr id="7" name="Picture 6">
            <a:extLst>
              <a:ext uri="{FF2B5EF4-FFF2-40B4-BE49-F238E27FC236}">
                <a16:creationId xmlns:a16="http://schemas.microsoft.com/office/drawing/2014/main" id="{17B87D6D-CA3C-4D33-BB73-C1F890D1C8C3}"/>
              </a:ext>
            </a:extLst>
          </p:cNvPr>
          <p:cNvPicPr>
            <a:picLocks noChangeAspect="1"/>
          </p:cNvPicPr>
          <p:nvPr/>
        </p:nvPicPr>
        <p:blipFill>
          <a:blip r:embed="rId8"/>
          <a:stretch>
            <a:fillRect/>
          </a:stretch>
        </p:blipFill>
        <p:spPr>
          <a:xfrm>
            <a:off x="4655676" y="3800428"/>
            <a:ext cx="1786098" cy="2022965"/>
          </a:xfrm>
          <a:prstGeom prst="rect">
            <a:avLst/>
          </a:prstGeom>
        </p:spPr>
      </p:pic>
      <p:sp>
        <p:nvSpPr>
          <p:cNvPr id="8" name="Arrow: Right 7">
            <a:extLst>
              <a:ext uri="{FF2B5EF4-FFF2-40B4-BE49-F238E27FC236}">
                <a16:creationId xmlns:a16="http://schemas.microsoft.com/office/drawing/2014/main" id="{1747653C-3A83-485A-8C1B-093987F4A55A}"/>
              </a:ext>
            </a:extLst>
          </p:cNvPr>
          <p:cNvSpPr/>
          <p:nvPr/>
        </p:nvSpPr>
        <p:spPr>
          <a:xfrm rot="10800000">
            <a:off x="4797113" y="2606939"/>
            <a:ext cx="135168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C24AB98-4FC4-4320-9B06-3022999F1FF3}"/>
              </a:ext>
            </a:extLst>
          </p:cNvPr>
          <p:cNvPicPr>
            <a:picLocks noChangeAspect="1"/>
          </p:cNvPicPr>
          <p:nvPr/>
        </p:nvPicPr>
        <p:blipFill>
          <a:blip r:embed="rId9"/>
          <a:stretch>
            <a:fillRect/>
          </a:stretch>
        </p:blipFill>
        <p:spPr>
          <a:xfrm>
            <a:off x="4797116" y="5299092"/>
            <a:ext cx="1402471" cy="524301"/>
          </a:xfrm>
          <a:prstGeom prst="rect">
            <a:avLst/>
          </a:prstGeom>
        </p:spPr>
      </p:pic>
      <p:sp>
        <p:nvSpPr>
          <p:cNvPr id="12" name="Content Placeholder 2">
            <a:extLst>
              <a:ext uri="{FF2B5EF4-FFF2-40B4-BE49-F238E27FC236}">
                <a16:creationId xmlns:a16="http://schemas.microsoft.com/office/drawing/2014/main" id="{9ABA23CD-F2EC-4E10-BAB7-F13F7EAB8660}"/>
              </a:ext>
            </a:extLst>
          </p:cNvPr>
          <p:cNvSpPr txBox="1">
            <a:spLocks/>
          </p:cNvSpPr>
          <p:nvPr/>
        </p:nvSpPr>
        <p:spPr>
          <a:xfrm>
            <a:off x="6664320" y="1112730"/>
            <a:ext cx="4484038" cy="57452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600" dirty="0"/>
              <a:t>     </a:t>
            </a:r>
            <a:r>
              <a:rPr lang="en-US" sz="1400" dirty="0"/>
              <a:t>Ford uses a variety to manage sustainability including the Global Reporting Initiative (GRI), Partnership for a Cleaner Environment (PACE) and 3</a:t>
            </a:r>
            <a:r>
              <a:rPr lang="en-US" sz="1400" baseline="30000" dirty="0"/>
              <a:t>rd</a:t>
            </a:r>
            <a:r>
              <a:rPr lang="en-US" sz="1400" dirty="0"/>
              <a:t> party firms. </a:t>
            </a:r>
          </a:p>
          <a:p>
            <a:pPr marL="0" indent="0">
              <a:lnSpc>
                <a:spcPct val="150000"/>
              </a:lnSpc>
              <a:buNone/>
            </a:pPr>
            <a:r>
              <a:rPr lang="en-US" sz="1400" dirty="0"/>
              <a:t>     Since 2003, Ford had performed 1,163 supplier audits.  Ford was one of the first to focus on sustainability.  </a:t>
            </a:r>
          </a:p>
          <a:p>
            <a:pPr marL="0" indent="0">
              <a:lnSpc>
                <a:spcPct val="150000"/>
              </a:lnSpc>
              <a:buNone/>
            </a:pPr>
            <a:r>
              <a:rPr lang="en-US" sz="1400" dirty="0"/>
              <a:t>     These ensure responsible actions and keep Ford accountable to society. </a:t>
            </a:r>
          </a:p>
          <a:p>
            <a:pPr marL="0" indent="0">
              <a:lnSpc>
                <a:spcPct val="150000"/>
              </a:lnSpc>
              <a:buNone/>
            </a:pPr>
            <a:r>
              <a:rPr lang="en-US" sz="1400" dirty="0"/>
              <a:t>     In thinking of the triple bottom for Ford they are taking different approaches.  Even when a green building was a great solution they would not consider it until it was less than half the cost of a non green building.  Ford has mantra’s like one people – one company (frightening).  Audits are a part of Ford, however, sometimes they are ignored.</a:t>
            </a:r>
          </a:p>
        </p:txBody>
      </p:sp>
      <p:sp>
        <p:nvSpPr>
          <p:cNvPr id="11" name="TextBox 10">
            <a:extLst>
              <a:ext uri="{FF2B5EF4-FFF2-40B4-BE49-F238E27FC236}">
                <a16:creationId xmlns:a16="http://schemas.microsoft.com/office/drawing/2014/main" id="{B717C026-2BF4-4896-9390-A2398E0BADEC}"/>
              </a:ext>
            </a:extLst>
          </p:cNvPr>
          <p:cNvSpPr txBox="1"/>
          <p:nvPr/>
        </p:nvSpPr>
        <p:spPr>
          <a:xfrm>
            <a:off x="470161" y="2245"/>
            <a:ext cx="10515600" cy="830997"/>
          </a:xfrm>
          <a:prstGeom prst="rect">
            <a:avLst/>
          </a:prstGeom>
          <a:solidFill>
            <a:srgbClr val="4A5356"/>
          </a:solidFill>
        </p:spPr>
        <p:txBody>
          <a:bodyPr wrap="square" rtlCol="0">
            <a:spAutoFit/>
          </a:bodyPr>
          <a:lstStyle/>
          <a:p>
            <a:pPr algn="ctr"/>
            <a:r>
              <a:rPr lang="en-US" sz="2400" b="1" dirty="0">
                <a:solidFill>
                  <a:schemeClr val="bg1"/>
                </a:solidFill>
              </a:rPr>
              <a:t>THE ROLE OF AUDIT IN A SUSTAINABLE AND SOCIALLY RESPONSIBLE COMPANY</a:t>
            </a:r>
          </a:p>
        </p:txBody>
      </p:sp>
      <p:pic>
        <p:nvPicPr>
          <p:cNvPr id="4" name="slide 11">
            <a:hlinkClick r:id="" action="ppaction://media"/>
            <a:extLst>
              <a:ext uri="{FF2B5EF4-FFF2-40B4-BE49-F238E27FC236}">
                <a16:creationId xmlns:a16="http://schemas.microsoft.com/office/drawing/2014/main" id="{7C9CC12D-5F16-4808-B72D-B3AA18CFBDD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97245" y="6248400"/>
            <a:ext cx="609600" cy="609600"/>
          </a:xfrm>
          <a:prstGeom prst="rect">
            <a:avLst/>
          </a:prstGeom>
        </p:spPr>
      </p:pic>
      <p:pic>
        <p:nvPicPr>
          <p:cNvPr id="13" name="Audio 12">
            <a:hlinkClick r:id="" action="ppaction://media"/>
            <a:extLst>
              <a:ext uri="{FF2B5EF4-FFF2-40B4-BE49-F238E27FC236}">
                <a16:creationId xmlns:a16="http://schemas.microsoft.com/office/drawing/2014/main" id="{18704BE9-411A-482C-ABD5-512D4A36F6A8}"/>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98975502"/>
      </p:ext>
    </p:extLst>
  </p:cSld>
  <p:clrMapOvr>
    <a:masterClrMapping/>
  </p:clrMapOvr>
  <mc:AlternateContent xmlns:mc="http://schemas.openxmlformats.org/markup-compatibility/2006">
    <mc:Choice xmlns:p14="http://schemas.microsoft.com/office/powerpoint/2010/main" Requires="p14">
      <p:transition spd="med" p14:dur="700" advTm="123247">
        <p:fade/>
      </p:transition>
    </mc:Choice>
    <mc:Fallback>
      <p:transition spd="med" advTm="123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1" presetClass="mediacall" presetSubtype="0" fill="hold" nodeType="withEffect">
                                  <p:stCondLst>
                                    <p:cond delay="0"/>
                                  </p:stCondLst>
                                  <p:childTnLst>
                                    <p:cmd type="call" cmd="playFrom(0.0)">
                                      <p:cBhvr>
                                        <p:cTn id="15" dur="121234" fill="hold"/>
                                        <p:tgtEl>
                                          <p:spTgt spid="4"/>
                                        </p:tgtEl>
                                      </p:cBhvr>
                                    </p:cmd>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par>
                          <p:cTn id="28" fill="hold">
                            <p:stCondLst>
                              <p:cond delay="2500"/>
                            </p:stCondLst>
                            <p:childTnLst>
                              <p:par>
                                <p:cTn id="29" presetID="10" presetClass="entr" presetSubtype="0"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fade">
                                      <p:cBhvr>
                                        <p:cTn id="31" dur="500"/>
                                        <p:tgtEl>
                                          <p:spTgt spid="12">
                                            <p:txEl>
                                              <p:pRg st="1" end="1"/>
                                            </p:txEl>
                                          </p:spTgt>
                                        </p:tgtEl>
                                      </p:cBhvr>
                                    </p:animEffect>
                                  </p:childTnLst>
                                </p:cTn>
                              </p:par>
                            </p:childTnLst>
                          </p:cTn>
                        </p:par>
                        <p:par>
                          <p:cTn id="32" fill="hold">
                            <p:stCondLst>
                              <p:cond delay="3000"/>
                            </p:stCondLst>
                            <p:childTnLst>
                              <p:par>
                                <p:cTn id="33" presetID="10" presetClass="entr" presetSubtype="0" fill="hold" nodeType="after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childTnLst>
                          </p:cTn>
                        </p:par>
                        <p:par>
                          <p:cTn id="36" fill="hold">
                            <p:stCondLst>
                              <p:cond delay="3500"/>
                            </p:stCondLst>
                            <p:childTnLst>
                              <p:par>
                                <p:cTn id="37" presetID="10" presetClass="entr" presetSubtype="0" fill="hold" nodeType="after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fade">
                                      <p:cBhvr>
                                        <p:cTn id="3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4"/>
                </p:tgtEl>
              </p:cMediaNode>
            </p:audio>
            <p:audio isNarration="1">
              <p:cMediaNode vol="80000" showWhenStopped="0">
                <p:cTn id="41" fill="hold" display="0">
                  <p:stCondLst>
                    <p:cond delay="indefinite"/>
                  </p:stCondLst>
                  <p:endCondLst>
                    <p:cond evt="onStopAudio" delay="0">
                      <p:tgtEl>
                        <p:sldTgt/>
                      </p:tgtEl>
                    </p:cond>
                  </p:endCondLst>
                </p:cTn>
                <p:tgtEl>
                  <p:spTgt spid="13"/>
                </p:tgtEl>
              </p:cMediaNode>
            </p:audio>
          </p:childTnLst>
        </p:cTn>
      </p:par>
    </p:tnLst>
  </p:timing>
  <p:extLst>
    <p:ext uri="{E180D4A7-C9FB-4DFB-919C-405C955672EB}">
      <p14:showEvtLst xmlns:p14="http://schemas.microsoft.com/office/powerpoint/2010/main">
        <p14:playEvt time="564" objId="4"/>
        <p14:stopEvt time="121846"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26694B-9951-41C1-AA8B-3D91E0C0D800}"/>
              </a:ext>
            </a:extLst>
          </p:cNvPr>
          <p:cNvSpPr>
            <a:spLocks noGrp="1"/>
          </p:cNvSpPr>
          <p:nvPr>
            <p:ph idx="1"/>
          </p:nvPr>
        </p:nvSpPr>
        <p:spPr>
          <a:xfrm>
            <a:off x="511518" y="1021318"/>
            <a:ext cx="6620801" cy="5558134"/>
          </a:xfrm>
        </p:spPr>
        <p:txBody>
          <a:bodyPr>
            <a:normAutofit fontScale="92500" lnSpcReduction="10000"/>
          </a:bodyPr>
          <a:lstStyle/>
          <a:p>
            <a:r>
              <a:rPr lang="en-US" b="1" dirty="0"/>
              <a:t>Triple Bottom Line</a:t>
            </a:r>
          </a:p>
          <a:p>
            <a:pPr marL="0" indent="0">
              <a:buNone/>
            </a:pPr>
            <a:r>
              <a:rPr lang="en-US" b="1" dirty="0"/>
              <a:t>	</a:t>
            </a:r>
            <a:r>
              <a:rPr lang="en-US" sz="1600" dirty="0"/>
              <a:t>The Triple Bottom Line is basically how the firm incorporates the 3Ps in the supply chain – People, Planet Profit.  GM is moving toward cradle to cradle approach while also putting most of their drive into electric zero emissions vehicles– it is a culture all about Planet.  While Ford is also doing this to some extent in comparison to GM Fords efforts are small.  In addition, both companies are perusing auto drive technology.  Ford’s is cloud based and they have a vision of their auto actually talking to one another, while GMs approach is more autonomous.  As far as planet, GM is the leading of the two.  On the other hand, Ford is a culture all about people—and profit.  Ford is a champion for human rights, diversity in the supply chain – diversity in general – and equality for women.  Ford wins in the people category.   Revenue is another matter they are both very close for 2018 with about 15 billion dollars difference. </a:t>
            </a:r>
            <a:endParaRPr lang="en-US" b="1" dirty="0"/>
          </a:p>
          <a:p>
            <a:r>
              <a:rPr lang="en-US" b="1" dirty="0"/>
              <a:t>Risk</a:t>
            </a:r>
          </a:p>
          <a:p>
            <a:pPr marL="0" indent="0">
              <a:buNone/>
            </a:pPr>
            <a:r>
              <a:rPr lang="en-US" b="1" dirty="0"/>
              <a:t>	</a:t>
            </a:r>
            <a:r>
              <a:rPr lang="en-US" dirty="0"/>
              <a:t>GM takes more risk than Ford.  In the past this obviously did not pay off.  GM files for bankruptcy and Ford did not in 2008.  GMs bet on electric vehicles is risky also, fighting big oil is not always the wise choice for an automaker.  Ford is taking the less risk by promoting people.  However, Ford has a history of saying they are for sustainability and then doing nothing. </a:t>
            </a:r>
          </a:p>
          <a:p>
            <a:endParaRPr lang="en-US" b="1" dirty="0"/>
          </a:p>
        </p:txBody>
      </p:sp>
      <p:sp>
        <p:nvSpPr>
          <p:cNvPr id="4" name="TextBox 3">
            <a:extLst>
              <a:ext uri="{FF2B5EF4-FFF2-40B4-BE49-F238E27FC236}">
                <a16:creationId xmlns:a16="http://schemas.microsoft.com/office/drawing/2014/main" id="{EA7C2E16-F71F-4A58-929B-55F20F78ACA7}"/>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CORPORATE CULTURE</a:t>
            </a:r>
          </a:p>
        </p:txBody>
      </p:sp>
      <p:pic>
        <p:nvPicPr>
          <p:cNvPr id="7" name="Picture 6">
            <a:extLst>
              <a:ext uri="{FF2B5EF4-FFF2-40B4-BE49-F238E27FC236}">
                <a16:creationId xmlns:a16="http://schemas.microsoft.com/office/drawing/2014/main" id="{0331EAC5-58E3-4FEF-81D8-2AEE02F7B1AE}"/>
              </a:ext>
            </a:extLst>
          </p:cNvPr>
          <p:cNvPicPr>
            <a:picLocks noChangeAspect="1"/>
          </p:cNvPicPr>
          <p:nvPr/>
        </p:nvPicPr>
        <p:blipFill>
          <a:blip r:embed="rId10"/>
          <a:stretch>
            <a:fillRect/>
          </a:stretch>
        </p:blipFill>
        <p:spPr>
          <a:xfrm>
            <a:off x="7272996" y="997282"/>
            <a:ext cx="3544553" cy="5362575"/>
          </a:xfrm>
          <a:prstGeom prst="rect">
            <a:avLst/>
          </a:prstGeom>
        </p:spPr>
      </p:pic>
      <p:pic>
        <p:nvPicPr>
          <p:cNvPr id="8" name="slide 12-1">
            <a:hlinkClick r:id="" action="ppaction://media"/>
            <a:extLst>
              <a:ext uri="{FF2B5EF4-FFF2-40B4-BE49-F238E27FC236}">
                <a16:creationId xmlns:a16="http://schemas.microsoft.com/office/drawing/2014/main" id="{2B5B6696-3EC4-44C3-A98E-F100F36DF06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24735" y="6087241"/>
            <a:ext cx="609600" cy="609600"/>
          </a:xfrm>
          <a:prstGeom prst="rect">
            <a:avLst/>
          </a:prstGeom>
        </p:spPr>
      </p:pic>
      <p:pic>
        <p:nvPicPr>
          <p:cNvPr id="9" name="slide 12-2">
            <a:hlinkClick r:id="" action="ppaction://media"/>
            <a:extLst>
              <a:ext uri="{FF2B5EF4-FFF2-40B4-BE49-F238E27FC236}">
                <a16:creationId xmlns:a16="http://schemas.microsoft.com/office/drawing/2014/main" id="{AE5139E2-443F-4E0E-8BDA-EA6A424816D7}"/>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11467070" y="6087241"/>
            <a:ext cx="609600" cy="609600"/>
          </a:xfrm>
          <a:prstGeom prst="rect">
            <a:avLst/>
          </a:prstGeom>
        </p:spPr>
      </p:pic>
      <p:pic>
        <p:nvPicPr>
          <p:cNvPr id="11" name="Audio 10">
            <a:hlinkClick r:id="" action="ppaction://media"/>
            <a:extLst>
              <a:ext uri="{FF2B5EF4-FFF2-40B4-BE49-F238E27FC236}">
                <a16:creationId xmlns:a16="http://schemas.microsoft.com/office/drawing/2014/main" id="{18B6BDF8-9EBC-44DB-9196-384754E2D9FF}"/>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27587458"/>
      </p:ext>
    </p:extLst>
  </p:cSld>
  <p:clrMapOvr>
    <a:masterClrMapping/>
  </p:clrMapOvr>
  <mc:AlternateContent xmlns:mc="http://schemas.openxmlformats.org/markup-compatibility/2006">
    <mc:Choice xmlns:p14="http://schemas.microsoft.com/office/powerpoint/2010/main" Requires="p14">
      <p:transition spd="med" p14:dur="700" advTm="107218">
        <p:fade/>
      </p:transition>
    </mc:Choice>
    <mc:Fallback>
      <p:transition spd="med" advTm="1072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1" presetClass="mediacall" presetSubtype="0" fill="hold" nodeType="withEffect">
                                  <p:stCondLst>
                                    <p:cond delay="0"/>
                                  </p:stCondLst>
                                  <p:childTnLst>
                                    <p:cmd type="call" cmd="playFrom(0.0)">
                                      <p:cBhvr>
                                        <p:cTn id="25" dur="68022" fill="hold"/>
                                        <p:tgtEl>
                                          <p:spTgt spid="8"/>
                                        </p:tgtEl>
                                      </p:cBhvr>
                                    </p:cmd>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365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8"/>
                </p:tgtEl>
              </p:cMediaNode>
            </p:audio>
            <p:audio>
              <p:cMediaNode vol="80000" showWhenStopped="0">
                <p:cTn id="31" fill="hold" display="0">
                  <p:stCondLst>
                    <p:cond delay="indefinite"/>
                  </p:stCondLst>
                  <p:endCondLst>
                    <p:cond evt="onStopAudio" delay="0">
                      <p:tgtEl>
                        <p:sldTgt/>
                      </p:tgtEl>
                    </p:cond>
                  </p:endCondLst>
                </p:cTn>
                <p:tgtEl>
                  <p:spTgt spid="9"/>
                </p:tgtEl>
              </p:cMediaNode>
            </p:audio>
            <p:audio isNarration="1">
              <p:cMediaNode vol="80000" showWhenStopped="0">
                <p:cTn id="32" fill="hold" display="0">
                  <p:stCondLst>
                    <p:cond delay="indefinite"/>
                  </p:stCondLst>
                  <p:endCondLst>
                    <p:cond evt="onStopAudio" delay="0">
                      <p:tgtEl>
                        <p:sldTgt/>
                      </p:tgtEl>
                    </p:cond>
                  </p:endCondLst>
                </p:cTn>
                <p:tgtEl>
                  <p:spTgt spid="11"/>
                </p:tgtEl>
              </p:cMediaNode>
            </p:audio>
          </p:childTnLst>
        </p:cTn>
      </p:par>
    </p:tnLst>
    <p:bldLst>
      <p:bldP spid="3" grpId="0" build="p"/>
    </p:bldLst>
  </p:timing>
  <p:extLst>
    <p:ext uri="{E180D4A7-C9FB-4DFB-919C-405C955672EB}">
      <p14:showEvtLst xmlns:p14="http://schemas.microsoft.com/office/powerpoint/2010/main">
        <p14:playEvt time="1618" objId="8"/>
        <p14:stopEvt time="69668" objId="8"/>
        <p14:playEvt time="70230" objId="9"/>
        <p14:stopEvt time="106832" objId="9"/>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9B71675-B272-41CA-94A6-4AAF09FF409D}"/>
              </a:ext>
            </a:extLst>
          </p:cNvPr>
          <p:cNvPicPr>
            <a:picLocks noGrp="1" noChangeAspect="1"/>
          </p:cNvPicPr>
          <p:nvPr>
            <p:ph idx="1"/>
          </p:nvPr>
        </p:nvPicPr>
        <p:blipFill>
          <a:blip r:embed="rId7"/>
          <a:stretch>
            <a:fillRect/>
          </a:stretch>
        </p:blipFill>
        <p:spPr>
          <a:xfrm>
            <a:off x="443345" y="495690"/>
            <a:ext cx="10460181" cy="5684448"/>
          </a:xfrm>
          <a:prstGeom prst="rect">
            <a:avLst/>
          </a:prstGeom>
        </p:spPr>
      </p:pic>
      <p:pic>
        <p:nvPicPr>
          <p:cNvPr id="5" name="slide 13">
            <a:hlinkClick r:id="" action="ppaction://media"/>
            <a:extLst>
              <a:ext uri="{FF2B5EF4-FFF2-40B4-BE49-F238E27FC236}">
                <a16:creationId xmlns:a16="http://schemas.microsoft.com/office/drawing/2014/main" id="{831DCD20-DD4F-417D-B783-26346D9D500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43855" y="6180138"/>
            <a:ext cx="609600" cy="609600"/>
          </a:xfrm>
          <a:prstGeom prst="rect">
            <a:avLst/>
          </a:prstGeom>
        </p:spPr>
      </p:pic>
      <p:pic>
        <p:nvPicPr>
          <p:cNvPr id="6" name="Audio 5">
            <a:hlinkClick r:id="" action="ppaction://media"/>
            <a:extLst>
              <a:ext uri="{FF2B5EF4-FFF2-40B4-BE49-F238E27FC236}">
                <a16:creationId xmlns:a16="http://schemas.microsoft.com/office/drawing/2014/main" id="{E25AA727-FCAE-412D-AFA3-D42E88210C2A}"/>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76795094"/>
      </p:ext>
    </p:extLst>
  </p:cSld>
  <p:clrMapOvr>
    <a:masterClrMapping/>
  </p:clrMapOvr>
  <mc:AlternateContent xmlns:mc="http://schemas.openxmlformats.org/markup-compatibility/2006">
    <mc:Choice xmlns:p14="http://schemas.microsoft.com/office/powerpoint/2010/main" Requires="p14">
      <p:transition spd="med" p14:dur="700" advTm="60369">
        <p:fade/>
      </p:transition>
    </mc:Choice>
    <mc:Fallback>
      <p:transition spd="med" advTm="603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 presetClass="mediacall" presetSubtype="0" fill="hold" nodeType="withEffect">
                                  <p:stCondLst>
                                    <p:cond delay="0"/>
                                  </p:stCondLst>
                                  <p:childTnLst>
                                    <p:cmd type="call" cmd="playFrom(0.0)">
                                      <p:cBhvr>
                                        <p:cTn id="9" dur="587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7" objId="5"/>
        <p14:stopEvt time="58816" objId="5"/>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0D7C3E0-20B2-4BA9-837A-0CAD9C9824EC}"/>
              </a:ext>
            </a:extLst>
          </p:cNvPr>
          <p:cNvPicPr>
            <a:picLocks noGrp="1" noChangeAspect="1"/>
          </p:cNvPicPr>
          <p:nvPr>
            <p:ph idx="1"/>
          </p:nvPr>
        </p:nvPicPr>
        <p:blipFill>
          <a:blip r:embed="rId7"/>
          <a:stretch>
            <a:fillRect/>
          </a:stretch>
        </p:blipFill>
        <p:spPr>
          <a:xfrm>
            <a:off x="180109" y="311549"/>
            <a:ext cx="10668000" cy="6546451"/>
          </a:xfrm>
          <a:prstGeom prst="rect">
            <a:avLst/>
          </a:prstGeom>
        </p:spPr>
      </p:pic>
      <p:pic>
        <p:nvPicPr>
          <p:cNvPr id="5" name="slide 14">
            <a:hlinkClick r:id="" action="ppaction://media"/>
            <a:extLst>
              <a:ext uri="{FF2B5EF4-FFF2-40B4-BE49-F238E27FC236}">
                <a16:creationId xmlns:a16="http://schemas.microsoft.com/office/drawing/2014/main" id="{599ABA32-C980-4071-8C23-E2A5A18F86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flipV="1">
            <a:off x="11542334" y="6217508"/>
            <a:ext cx="609600" cy="640492"/>
          </a:xfrm>
          <a:prstGeom prst="rect">
            <a:avLst/>
          </a:prstGeom>
        </p:spPr>
      </p:pic>
      <p:pic>
        <p:nvPicPr>
          <p:cNvPr id="6" name="Audio 5">
            <a:hlinkClick r:id="" action="ppaction://media"/>
            <a:extLst>
              <a:ext uri="{FF2B5EF4-FFF2-40B4-BE49-F238E27FC236}">
                <a16:creationId xmlns:a16="http://schemas.microsoft.com/office/drawing/2014/main" id="{A739633A-B170-4A0E-9CA5-11E8469982D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95720652"/>
      </p:ext>
    </p:extLst>
  </p:cSld>
  <p:clrMapOvr>
    <a:masterClrMapping/>
  </p:clrMapOvr>
  <mc:AlternateContent xmlns:mc="http://schemas.openxmlformats.org/markup-compatibility/2006">
    <mc:Choice xmlns:p14="http://schemas.microsoft.com/office/powerpoint/2010/main" Requires="p14">
      <p:transition spd="med" p14:dur="700" advTm="122114">
        <p:fade/>
      </p:transition>
    </mc:Choice>
    <mc:Fallback>
      <p:transition spd="med" advTm="1221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20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5"/>
                </p:tgtEl>
              </p:cMediaNode>
            </p:audio>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2" objId="5"/>
        <p14:stopEvt time="120430"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291ED2-991D-4C72-81CA-0637CA5E92D3}"/>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SUPPLIER CODE OF CONDUCT</a:t>
            </a:r>
          </a:p>
        </p:txBody>
      </p:sp>
      <p:sp>
        <p:nvSpPr>
          <p:cNvPr id="3" name="Rectangle 2">
            <a:extLst>
              <a:ext uri="{FF2B5EF4-FFF2-40B4-BE49-F238E27FC236}">
                <a16:creationId xmlns:a16="http://schemas.microsoft.com/office/drawing/2014/main" id="{99B082C4-B7DF-42C4-8FDE-8FF9562F4B88}"/>
              </a:ext>
            </a:extLst>
          </p:cNvPr>
          <p:cNvSpPr/>
          <p:nvPr/>
        </p:nvSpPr>
        <p:spPr>
          <a:xfrm>
            <a:off x="511519" y="870130"/>
            <a:ext cx="10406690" cy="2893100"/>
          </a:xfrm>
          <a:prstGeom prst="rect">
            <a:avLst/>
          </a:prstGeom>
        </p:spPr>
        <p:txBody>
          <a:bodyPr wrap="square">
            <a:spAutoFit/>
          </a:bodyPr>
          <a:lstStyle/>
          <a:p>
            <a:r>
              <a:rPr lang="en-US" dirty="0"/>
              <a:t>GM</a:t>
            </a:r>
          </a:p>
          <a:p>
            <a:r>
              <a:rPr lang="en-US" sz="1600" dirty="0"/>
              <a:t>Senior Vice President of Global Purchasing and Supply Chain (GPSC) oversees the GM Supplier Code of Conduct and making certain that supply chain standards are defined and understood. The GPSC ensures GM’s and GM’s partners have mutual success and deliver higher value. Priorities for the code of conduct include: that suppliers accept GM’s terms and conditions, expect that suppliers certify compliance with laws, expectations for ethical social and business and environmental practice, adhere to requirements which clearly states a ban preventing any use of child labor, forced labor, abusive treatment of employees, data protection and privacy, wages, hours and conditions of employment, subcontractor selection, anti-discrimination, occupational health/safety and motor vehicle safety.</a:t>
            </a:r>
          </a:p>
          <a:p>
            <a:endParaRPr lang="en-US" dirty="0"/>
          </a:p>
          <a:p>
            <a:r>
              <a:rPr lang="en-US" dirty="0"/>
              <a:t>FORD</a:t>
            </a:r>
          </a:p>
        </p:txBody>
      </p:sp>
      <p:sp>
        <p:nvSpPr>
          <p:cNvPr id="4" name="Rectangle 3">
            <a:extLst>
              <a:ext uri="{FF2B5EF4-FFF2-40B4-BE49-F238E27FC236}">
                <a16:creationId xmlns:a16="http://schemas.microsoft.com/office/drawing/2014/main" id="{157EE0D5-78BA-4E5C-969E-7584A34AD315}"/>
              </a:ext>
            </a:extLst>
          </p:cNvPr>
          <p:cNvSpPr/>
          <p:nvPr/>
        </p:nvSpPr>
        <p:spPr>
          <a:xfrm>
            <a:off x="511519" y="3718735"/>
            <a:ext cx="10624529" cy="2554545"/>
          </a:xfrm>
          <a:prstGeom prst="rect">
            <a:avLst/>
          </a:prstGeom>
        </p:spPr>
        <p:txBody>
          <a:bodyPr wrap="square">
            <a:spAutoFit/>
          </a:bodyPr>
          <a:lstStyle/>
          <a:p>
            <a:r>
              <a:rPr lang="en-US" sz="1600" dirty="0"/>
              <a:t>Ford does not have a Code of Conduct for suppliers but has what is called an Aligned Business Framework (ABF).  This strategic purchasing model began in 2005.  Ford sought after long-term agreements with strategic suppliers increasing openness, dialogue within a partnership attitude.  Moving away of non-compliance rules that could mean the end of Ford’s orders to non-complying suppliers.  ABF agreements establish working boundaries for both Ford and the supplier in comprehensive business practices designed to increase future collaboration – of which extended sourcing and data transparency is one.  The ABF agreement results in Ford’s supplier partners taking greater responsibility in ensuring proper working conditions and environmental management systems in their value chain. Suppliers are expected to adopt a working conditions code similar to Ford’s and proceed to develop training and compliance systems for their supply chains.</a:t>
            </a:r>
          </a:p>
        </p:txBody>
      </p:sp>
      <p:pic>
        <p:nvPicPr>
          <p:cNvPr id="9" name="slide 15-1">
            <a:hlinkClick r:id="" action="ppaction://media"/>
            <a:extLst>
              <a:ext uri="{FF2B5EF4-FFF2-40B4-BE49-F238E27FC236}">
                <a16:creationId xmlns:a16="http://schemas.microsoft.com/office/drawing/2014/main" id="{22CF0ACE-6B7A-4544-B5D1-665451C9421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75681" y="6248400"/>
            <a:ext cx="609600" cy="609600"/>
          </a:xfrm>
          <a:prstGeom prst="rect">
            <a:avLst/>
          </a:prstGeom>
        </p:spPr>
      </p:pic>
      <p:pic>
        <p:nvPicPr>
          <p:cNvPr id="10" name="slide 15-2">
            <a:hlinkClick r:id="" action="ppaction://media"/>
            <a:extLst>
              <a:ext uri="{FF2B5EF4-FFF2-40B4-BE49-F238E27FC236}">
                <a16:creationId xmlns:a16="http://schemas.microsoft.com/office/drawing/2014/main" id="{B1C6F3F4-C747-4870-AA63-2E058D292F3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75681" y="6273280"/>
            <a:ext cx="609600" cy="609600"/>
          </a:xfrm>
          <a:prstGeom prst="rect">
            <a:avLst/>
          </a:prstGeom>
        </p:spPr>
      </p:pic>
      <p:pic>
        <p:nvPicPr>
          <p:cNvPr id="11" name="Audio 10">
            <a:hlinkClick r:id="" action="ppaction://media"/>
            <a:extLst>
              <a:ext uri="{FF2B5EF4-FFF2-40B4-BE49-F238E27FC236}">
                <a16:creationId xmlns:a16="http://schemas.microsoft.com/office/drawing/2014/main" id="{A6558D18-33F5-4ECA-B187-0CF543B9F43C}"/>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287199090"/>
      </p:ext>
    </p:extLst>
  </p:cSld>
  <p:clrMapOvr>
    <a:masterClrMapping/>
  </p:clrMapOvr>
  <mc:AlternateContent xmlns:mc="http://schemas.openxmlformats.org/markup-compatibility/2006">
    <mc:Choice xmlns:p14="http://schemas.microsoft.com/office/powerpoint/2010/main" Requires="p14">
      <p:transition spd="med" p14:dur="700" advTm="151796">
        <p:fade/>
      </p:transition>
    </mc:Choice>
    <mc:Fallback>
      <p:transition spd="med" advTm="15179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494"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4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9"/>
                </p:tgtEl>
              </p:cMediaNode>
            </p:audio>
            <p:audio>
              <p:cMediaNode vol="80000" showWhenStopped="0">
                <p:cTn id="12" fill="hold" display="0">
                  <p:stCondLst>
                    <p:cond delay="indefinite"/>
                  </p:stCondLst>
                  <p:endCondLst>
                    <p:cond evt="onStopAudio" delay="0">
                      <p:tgtEl>
                        <p:sldTgt/>
                      </p:tgtEl>
                    </p:cond>
                  </p:endCondLst>
                </p:cTn>
                <p:tgtEl>
                  <p:spTgt spid="10"/>
                </p:tgtEl>
              </p:cMediaNode>
            </p:audio>
            <p:audio isNarration="1">
              <p:cMediaNode vol="80000" showWhenStopped="0">
                <p:cTn id="13" fill="hold" display="0">
                  <p:stCondLst>
                    <p:cond delay="indefinite"/>
                  </p:stCondLst>
                  <p:endCondLst>
                    <p:cond evt="onStopAudio" delay="0">
                      <p:tgtEl>
                        <p:sldTgt/>
                      </p:tgtEl>
                    </p:cond>
                  </p:endCondLst>
                </p:cTn>
                <p:tgtEl>
                  <p:spTgt spid="11"/>
                </p:tgtEl>
              </p:cMediaNode>
            </p:audio>
          </p:childTnLst>
        </p:cTn>
      </p:par>
    </p:tnLst>
  </p:timing>
  <p:extLst>
    <p:ext uri="{E180D4A7-C9FB-4DFB-919C-405C955672EB}">
      <p14:showEvtLst xmlns:p14="http://schemas.microsoft.com/office/powerpoint/2010/main">
        <p14:playEvt time="41" objId="9"/>
        <p14:stopEvt time="82579" objId="9"/>
        <p14:playEvt time="85101" objId="10"/>
        <p14:stopEvt time="151547" objId="10"/>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393023-6896-4CC3-A548-FA4DBD504D1F}"/>
              </a:ext>
            </a:extLst>
          </p:cNvPr>
          <p:cNvSpPr>
            <a:spLocks noGrp="1"/>
          </p:cNvSpPr>
          <p:nvPr>
            <p:ph idx="1"/>
          </p:nvPr>
        </p:nvSpPr>
        <p:spPr>
          <a:xfrm>
            <a:off x="511519" y="740213"/>
            <a:ext cx="10652350" cy="3234521"/>
          </a:xfrm>
        </p:spPr>
        <p:txBody>
          <a:bodyPr>
            <a:normAutofit/>
          </a:bodyPr>
          <a:lstStyle/>
          <a:p>
            <a:pPr marL="0" indent="0">
              <a:buNone/>
            </a:pPr>
            <a:r>
              <a:rPr lang="en-US" dirty="0"/>
              <a:t>GM</a:t>
            </a:r>
          </a:p>
          <a:p>
            <a:pPr>
              <a:buFont typeface="Wingdings" panose="05000000000000000000" pitchFamily="2" charset="2"/>
              <a:buChar char="§"/>
            </a:pPr>
            <a:r>
              <a:rPr lang="en-US" sz="1700" dirty="0"/>
              <a:t>First, the GM Supplier Business Council who have a monthly meetings with GM leadership where dissemination of vision, new procedures, and evaluations can occur.  In late 2018 GM combined the Supplier Business Council with the Diversity Council to enhance the collective voice and improve efficiency.  GM tries to have the best-trained environmental professionals in the world to lead by example.  GM training includes implementation of corrective and preventive actions, effective use of safety data sheets, management of GHGs and regulatory requirements for air, and waste and water.  GM feels that communication and training begin with management who are the best trained in all areas such as sustainability along with those who are adept communicators.  The idea is professional ethic people train professional ethical people. When Amazon decided to move into autos they hired Alicia </a:t>
            </a:r>
            <a:r>
              <a:rPr lang="en-US" sz="1700" dirty="0" err="1"/>
              <a:t>Boler</a:t>
            </a:r>
            <a:r>
              <a:rPr lang="en-US" sz="1700" dirty="0"/>
              <a:t> Davis from GM</a:t>
            </a:r>
          </a:p>
        </p:txBody>
      </p:sp>
      <p:sp>
        <p:nvSpPr>
          <p:cNvPr id="4" name="TextBox 3">
            <a:extLst>
              <a:ext uri="{FF2B5EF4-FFF2-40B4-BE49-F238E27FC236}">
                <a16:creationId xmlns:a16="http://schemas.microsoft.com/office/drawing/2014/main" id="{FC8D13E8-A33B-486B-ABBF-48DCDAEE2615}"/>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COMMUNICATION AND TRAINING</a:t>
            </a:r>
          </a:p>
        </p:txBody>
      </p:sp>
      <p:sp>
        <p:nvSpPr>
          <p:cNvPr id="5" name="Rectangle 4">
            <a:extLst>
              <a:ext uri="{FF2B5EF4-FFF2-40B4-BE49-F238E27FC236}">
                <a16:creationId xmlns:a16="http://schemas.microsoft.com/office/drawing/2014/main" id="{F1B66D28-0954-497A-A29F-D93C2EFEE777}"/>
              </a:ext>
            </a:extLst>
          </p:cNvPr>
          <p:cNvSpPr/>
          <p:nvPr/>
        </p:nvSpPr>
        <p:spPr>
          <a:xfrm>
            <a:off x="511519" y="3640718"/>
            <a:ext cx="10652350" cy="3139321"/>
          </a:xfrm>
          <a:prstGeom prst="rect">
            <a:avLst/>
          </a:prstGeom>
        </p:spPr>
        <p:txBody>
          <a:bodyPr wrap="square">
            <a:spAutoFit/>
          </a:bodyPr>
          <a:lstStyle/>
          <a:p>
            <a:r>
              <a:rPr lang="en-US" dirty="0"/>
              <a:t>FORD</a:t>
            </a:r>
          </a:p>
          <a:p>
            <a:pPr marL="177800" indent="-177800">
              <a:buFont typeface="Arial" panose="020B0604020202020204" pitchFamily="34" charset="0"/>
              <a:buChar char="•"/>
            </a:pPr>
            <a:r>
              <a:rPr lang="en-US" dirty="0"/>
              <a:t>Ford prefers the one on one model and provides training within their AFB supplier management framework.  Further, Ford provides training through the special supplier web portal. The Ford Supplier Portal (FSP) allows Ford to share information and conduct business with its suppliers in a secure web environment. Ford’s work to address human rights and diversity extends throughout the supply chain.  Ford feels that training on human rights is essential.  Fords approach to training has been developed and launched through the AIAG, which involves e-learning module and face-to-face workshops. These workshops stress the role of human rights, diversity, legal obligations, as well as, industry guidelines and international best practice.  Participants must verify training is performed.   Ford recently championed the Female Driver Training initiative in Arabia in a push for the global rights for women. </a:t>
            </a:r>
          </a:p>
        </p:txBody>
      </p:sp>
      <p:pic>
        <p:nvPicPr>
          <p:cNvPr id="6" name="slide 16-1">
            <a:hlinkClick r:id="" action="ppaction://media"/>
            <a:extLst>
              <a:ext uri="{FF2B5EF4-FFF2-40B4-BE49-F238E27FC236}">
                <a16:creationId xmlns:a16="http://schemas.microsoft.com/office/drawing/2014/main" id="{09761C28-82ED-496A-BFCB-A6ACA5293F29}"/>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75681" y="6248400"/>
            <a:ext cx="609600" cy="609600"/>
          </a:xfrm>
          <a:prstGeom prst="rect">
            <a:avLst/>
          </a:prstGeom>
        </p:spPr>
      </p:pic>
      <p:pic>
        <p:nvPicPr>
          <p:cNvPr id="7" name="slide 16-2">
            <a:hlinkClick r:id="" action="ppaction://media"/>
            <a:extLst>
              <a:ext uri="{FF2B5EF4-FFF2-40B4-BE49-F238E27FC236}">
                <a16:creationId xmlns:a16="http://schemas.microsoft.com/office/drawing/2014/main" id="{30113DFE-1DBD-42FE-A243-97661DB1211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375681" y="6248400"/>
            <a:ext cx="609600" cy="609600"/>
          </a:xfrm>
          <a:prstGeom prst="rect">
            <a:avLst/>
          </a:prstGeom>
        </p:spPr>
      </p:pic>
      <p:pic>
        <p:nvPicPr>
          <p:cNvPr id="8" name="Audio 7">
            <a:hlinkClick r:id="" action="ppaction://media"/>
            <a:extLst>
              <a:ext uri="{FF2B5EF4-FFF2-40B4-BE49-F238E27FC236}">
                <a16:creationId xmlns:a16="http://schemas.microsoft.com/office/drawing/2014/main" id="{CDE58511-89AD-4272-AA4B-3F0BB88AB2C9}"/>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429767075"/>
      </p:ext>
    </p:extLst>
  </p:cSld>
  <p:clrMapOvr>
    <a:masterClrMapping/>
  </p:clrMapOvr>
  <mc:AlternateContent xmlns:mc="http://schemas.openxmlformats.org/markup-compatibility/2006">
    <mc:Choice xmlns:p14="http://schemas.microsoft.com/office/powerpoint/2010/main" Requires="p14">
      <p:transition spd="med" p14:dur="700" advTm="126964">
        <p:fade/>
      </p:transition>
    </mc:Choice>
    <mc:Fallback>
      <p:transition spd="med" advTm="1269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4679"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3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7"/>
                </p:tgtEl>
              </p:cMediaNode>
            </p:audi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43" objId="6"/>
        <p14:stopEvt time="64766" objId="6"/>
        <p14:playEvt time="71124" objId="7"/>
        <p14:stopEvt time="124581" objId="7"/>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BE7ABE-F025-4C21-A0CB-B52D434F038A}"/>
              </a:ext>
            </a:extLst>
          </p:cNvPr>
          <p:cNvSpPr>
            <a:spLocks noGrp="1"/>
          </p:cNvSpPr>
          <p:nvPr>
            <p:ph idx="1"/>
          </p:nvPr>
        </p:nvSpPr>
        <p:spPr>
          <a:xfrm>
            <a:off x="511519" y="1050879"/>
            <a:ext cx="4660982" cy="5061020"/>
          </a:xfrm>
        </p:spPr>
        <p:txBody>
          <a:bodyPr>
            <a:normAutofit fontScale="92500" lnSpcReduction="20000"/>
          </a:bodyPr>
          <a:lstStyle/>
          <a:p>
            <a:r>
              <a:rPr lang="en-US" dirty="0"/>
              <a:t>GM</a:t>
            </a:r>
          </a:p>
          <a:p>
            <a:r>
              <a:rPr lang="en-US" dirty="0"/>
              <a:t>1.  Financial Risk.  GM manages financial risk in many ways.  First, GM is very diversified, though GM’s vision for sustainability is not as most of GM’s focus is on the Electric Vehicle.</a:t>
            </a:r>
          </a:p>
          <a:p>
            <a:r>
              <a:rPr lang="en-US" dirty="0"/>
              <a:t>2.     Environmental Risk; GM employs an Environmental Management System that is continually searching for ways to lower environmental impact.  Further, they are committed to renewable energy and zero emissions, goals of taking care of our planet, waste reduction, water conservation and quality, greenhouse gas emissions &amp; climate change, energy management, renewable energy, environmental management system, improving technologies, environmental stewardship, responsible sourcing, and obeying environmental regulations and policies (Operations, 2019).</a:t>
            </a:r>
          </a:p>
        </p:txBody>
      </p:sp>
      <p:sp>
        <p:nvSpPr>
          <p:cNvPr id="4" name="TextBox 3">
            <a:extLst>
              <a:ext uri="{FF2B5EF4-FFF2-40B4-BE49-F238E27FC236}">
                <a16:creationId xmlns:a16="http://schemas.microsoft.com/office/drawing/2014/main" id="{312075F4-8DA6-469A-8819-22E9C18CB3D8}"/>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SIX RISK FACTORS COMPARED</a:t>
            </a:r>
          </a:p>
        </p:txBody>
      </p:sp>
      <p:sp>
        <p:nvSpPr>
          <p:cNvPr id="5" name="Content Placeholder 2">
            <a:extLst>
              <a:ext uri="{FF2B5EF4-FFF2-40B4-BE49-F238E27FC236}">
                <a16:creationId xmlns:a16="http://schemas.microsoft.com/office/drawing/2014/main" id="{AAEA4F7B-4695-4A6F-83E6-D51EDB257DED}"/>
              </a:ext>
            </a:extLst>
          </p:cNvPr>
          <p:cNvSpPr txBox="1">
            <a:spLocks/>
          </p:cNvSpPr>
          <p:nvPr/>
        </p:nvSpPr>
        <p:spPr>
          <a:xfrm>
            <a:off x="5769319" y="1050879"/>
            <a:ext cx="4660982" cy="5807122"/>
          </a:xfrm>
          <a:prstGeom prst="rect">
            <a:avLst/>
          </a:prstGeom>
        </p:spPr>
        <p:txBody>
          <a:bodyPr vert="horz" lIns="91440" tIns="45720" rIns="91440" bIns="45720" rtlCol="0">
            <a:normAutofit fontScale="32500" lnSpcReduction="20000"/>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sz="5200" dirty="0"/>
              <a:t>Ford</a:t>
            </a:r>
          </a:p>
          <a:p>
            <a:r>
              <a:rPr lang="en-US" sz="5200" dirty="0"/>
              <a:t>1.     Financial Risk.  First, Ford is very diversified.  This is the most prominent feature for managing financial risk for Ford.  However, Ford has electric vehicles in production, Ford’s focus is Diversity, and Hybrid Technologies.</a:t>
            </a:r>
          </a:p>
          <a:p>
            <a:r>
              <a:rPr lang="en-US" sz="5200" dirty="0"/>
              <a:t>2.     Environmental Risk; Ford’s Issue-Specific Strategies include a Climate Change Strategy, Sustainable Materials Strategy, Renewable Energy Strategy, Human Rights Strategy, and Circular Economy Strategy. Further, Ford touts the following items listed form the Sustainability Report are access, climate change- zero air emissions from our facilities not vehicles, energy-- use 100 percent renewable energy by 2035,  waste-- zero waste to landfill with no single-use plastics from our operations by 2030.  water-- aspiring to use freshwater for human consumption only, materials--  to use recycled and renewable only,  human rights, and diversity (Sustain, 2018).</a:t>
            </a:r>
          </a:p>
          <a:p>
            <a:endParaRPr lang="en-US" dirty="0"/>
          </a:p>
        </p:txBody>
      </p:sp>
      <p:pic>
        <p:nvPicPr>
          <p:cNvPr id="6" name="slide 17-1">
            <a:hlinkClick r:id="" action="ppaction://media"/>
            <a:extLst>
              <a:ext uri="{FF2B5EF4-FFF2-40B4-BE49-F238E27FC236}">
                <a16:creationId xmlns:a16="http://schemas.microsoft.com/office/drawing/2014/main" id="{2CA83B63-0F44-4828-8341-D934D1DEDF64}"/>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82400" y="6179861"/>
            <a:ext cx="609600" cy="609600"/>
          </a:xfrm>
          <a:prstGeom prst="rect">
            <a:avLst/>
          </a:prstGeom>
        </p:spPr>
      </p:pic>
      <p:pic>
        <p:nvPicPr>
          <p:cNvPr id="7" name="slide 17-2">
            <a:hlinkClick r:id="" action="ppaction://media"/>
            <a:extLst>
              <a:ext uri="{FF2B5EF4-FFF2-40B4-BE49-F238E27FC236}">
                <a16:creationId xmlns:a16="http://schemas.microsoft.com/office/drawing/2014/main" id="{67AEAD76-FEA5-45EA-A3A5-6171673BE028}"/>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582400" y="6223110"/>
            <a:ext cx="609600" cy="609600"/>
          </a:xfrm>
          <a:prstGeom prst="rect">
            <a:avLst/>
          </a:prstGeom>
        </p:spPr>
      </p:pic>
      <p:pic>
        <p:nvPicPr>
          <p:cNvPr id="8" name="Audio 7">
            <a:hlinkClick r:id="" action="ppaction://media"/>
            <a:extLst>
              <a:ext uri="{FF2B5EF4-FFF2-40B4-BE49-F238E27FC236}">
                <a16:creationId xmlns:a16="http://schemas.microsoft.com/office/drawing/2014/main" id="{6F958C75-58A7-4F97-921A-B0C87A4F1307}"/>
              </a:ext>
            </a:extLst>
          </p:cNvPr>
          <p:cNvPicPr>
            <a:picLocks noChangeAspect="1"/>
          </p:cNvPicPr>
          <p:nvPr>
            <a:audioFile r:link="rId7"/>
            <p:extLst>
              <p:ext uri="{DAA4B4D4-6D71-4841-9C94-3DE7FCFB9230}">
                <p14:media xmlns:p14="http://schemas.microsoft.com/office/powerpoint/2010/main" r:embed="rId6"/>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59112046"/>
      </p:ext>
    </p:extLst>
  </p:cSld>
  <p:clrMapOvr>
    <a:masterClrMapping/>
  </p:clrMapOvr>
  <mc:AlternateContent xmlns:mc="http://schemas.openxmlformats.org/markup-compatibility/2006">
    <mc:Choice xmlns:p14="http://schemas.microsoft.com/office/powerpoint/2010/main" Requires="p14">
      <p:transition spd="med" p14:dur="700" advTm="146442">
        <p:fade/>
      </p:transition>
    </mc:Choice>
    <mc:Fallback>
      <p:transition spd="med" advTm="1464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615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58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audio>
              <p:cMediaNode vol="80000" showWhenStopped="0">
                <p:cTn id="12" fill="hold" display="0">
                  <p:stCondLst>
                    <p:cond delay="indefinite"/>
                  </p:stCondLst>
                  <p:endCondLst>
                    <p:cond evt="onStopAudio" delay="0">
                      <p:tgtEl>
                        <p:sldTgt/>
                      </p:tgtEl>
                    </p:cond>
                  </p:endCondLst>
                </p:cTn>
                <p:tgtEl>
                  <p:spTgt spid="7"/>
                </p:tgtEl>
              </p:cMediaNode>
            </p:audio>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9" objId="6"/>
        <p14:stopEvt time="36190" objId="6"/>
        <p14:playEvt time="39036" objId="7"/>
        <p14:stopEvt time="144924" objId="7"/>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BE7ABE-F025-4C21-A0CB-B52D434F038A}"/>
              </a:ext>
            </a:extLst>
          </p:cNvPr>
          <p:cNvSpPr>
            <a:spLocks noGrp="1"/>
          </p:cNvSpPr>
          <p:nvPr>
            <p:ph idx="1"/>
          </p:nvPr>
        </p:nvSpPr>
        <p:spPr>
          <a:xfrm>
            <a:off x="511519" y="1050879"/>
            <a:ext cx="4660982" cy="5061020"/>
          </a:xfrm>
        </p:spPr>
        <p:txBody>
          <a:bodyPr>
            <a:normAutofit lnSpcReduction="10000"/>
          </a:bodyPr>
          <a:lstStyle/>
          <a:p>
            <a:r>
              <a:rPr lang="en-US" dirty="0"/>
              <a:t>GM</a:t>
            </a:r>
          </a:p>
          <a:p>
            <a:r>
              <a:rPr lang="en-US" dirty="0"/>
              <a:t>3.      Brand/Reputation Risk;  GM is the fourth largest automotive provider in the world (Jones, 2019) with not many other brands under them; some may feel that it would be impossible to smear the name “Jimmy.”  One has only to look at such epic fails as the “Vega” or the “Luv Truck” to know that customers are fickle.  Today most people drive out of necessity, and most have heard never ending rumors of the 300 mpg cars since the 1960s.  Today as GM is at the forefront of the electric car, a sense of appreciation comes over those of us that understand that our bondage to big oil may soon be over.</a:t>
            </a:r>
          </a:p>
          <a:p>
            <a:r>
              <a:rPr lang="en-US" dirty="0"/>
              <a:t>GM looks at long-term solution by addressing the use of fossil fuels. </a:t>
            </a:r>
          </a:p>
        </p:txBody>
      </p:sp>
      <p:sp>
        <p:nvSpPr>
          <p:cNvPr id="4" name="TextBox 3">
            <a:extLst>
              <a:ext uri="{FF2B5EF4-FFF2-40B4-BE49-F238E27FC236}">
                <a16:creationId xmlns:a16="http://schemas.microsoft.com/office/drawing/2014/main" id="{312075F4-8DA6-469A-8819-22E9C18CB3D8}"/>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SIX RISK FACTORS COMPARED</a:t>
            </a:r>
          </a:p>
        </p:txBody>
      </p:sp>
      <p:sp>
        <p:nvSpPr>
          <p:cNvPr id="5" name="Content Placeholder 2">
            <a:extLst>
              <a:ext uri="{FF2B5EF4-FFF2-40B4-BE49-F238E27FC236}">
                <a16:creationId xmlns:a16="http://schemas.microsoft.com/office/drawing/2014/main" id="{AAEA4F7B-4695-4A6F-83E6-D51EDB257DED}"/>
              </a:ext>
            </a:extLst>
          </p:cNvPr>
          <p:cNvSpPr txBox="1">
            <a:spLocks/>
          </p:cNvSpPr>
          <p:nvPr/>
        </p:nvSpPr>
        <p:spPr>
          <a:xfrm>
            <a:off x="5769319" y="1050880"/>
            <a:ext cx="4660982" cy="4681180"/>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r>
              <a:rPr lang="en-US" dirty="0"/>
              <a:t>Ford</a:t>
            </a:r>
          </a:p>
          <a:p>
            <a:r>
              <a:rPr lang="en-US" dirty="0"/>
              <a:t>3.     Brand/Reputation Risk;  Ford is the sixth largest automotive provider in the world (Jones, 2019) with not many other brands under them. Built Ford tough is well known.  Though the Mustang II was their worst car ever, however, the pinto outperformed the Chevy Vega which saved face for Ford.  Ford is the go to truck of choice for the farming community; as such, it is likely Ford will remain a world favorite. </a:t>
            </a:r>
          </a:p>
          <a:p>
            <a:r>
              <a:rPr lang="en-US" dirty="0"/>
              <a:t>Ford looks at long-term solutions by addressing diversity and human rights. </a:t>
            </a:r>
          </a:p>
        </p:txBody>
      </p:sp>
      <p:pic>
        <p:nvPicPr>
          <p:cNvPr id="2" name="slide 18">
            <a:hlinkClick r:id="" action="ppaction://media"/>
            <a:extLst>
              <a:ext uri="{FF2B5EF4-FFF2-40B4-BE49-F238E27FC236}">
                <a16:creationId xmlns:a16="http://schemas.microsoft.com/office/drawing/2014/main" id="{18150F4E-B8D5-474D-A111-56B072B0D9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5681" y="6111899"/>
            <a:ext cx="609600" cy="609600"/>
          </a:xfrm>
          <a:prstGeom prst="rect">
            <a:avLst/>
          </a:prstGeom>
        </p:spPr>
      </p:pic>
      <p:pic>
        <p:nvPicPr>
          <p:cNvPr id="6" name="Audio 5">
            <a:hlinkClick r:id="" action="ppaction://media"/>
            <a:extLst>
              <a:ext uri="{FF2B5EF4-FFF2-40B4-BE49-F238E27FC236}">
                <a16:creationId xmlns:a16="http://schemas.microsoft.com/office/drawing/2014/main" id="{C8DE8FC2-0B56-4058-9892-BD33A98CC5D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16531496"/>
      </p:ext>
    </p:extLst>
  </p:cSld>
  <p:clrMapOvr>
    <a:masterClrMapping/>
  </p:clrMapOvr>
  <mc:AlternateContent xmlns:mc="http://schemas.openxmlformats.org/markup-compatibility/2006">
    <mc:Choice xmlns:p14="http://schemas.microsoft.com/office/powerpoint/2010/main" Requires="p14">
      <p:transition spd="med" p14:dur="700" advTm="83352">
        <p:fade/>
      </p:transition>
    </mc:Choice>
    <mc:Fallback>
      <p:transition spd="med" advTm="83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28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audio isNarration="1">
              <p:cMediaNode vol="80000" showWhenStopped="0">
                <p:cTn id="8"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5" objId="2"/>
        <p14:stopEvt time="82965" objId="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satellite view of the Earth">
            <a:extLst>
              <a:ext uri="{FF2B5EF4-FFF2-40B4-BE49-F238E27FC236}">
                <a16:creationId xmlns:a16="http://schemas.microsoft.com/office/drawing/2014/main" id="{997CF875-7865-4B60-BE3C-F759090A4D58}"/>
              </a:ext>
            </a:extLst>
          </p:cNvPr>
          <p:cNvPicPr>
            <a:picLocks noChangeAspect="1"/>
          </p:cNvPicPr>
          <p:nvPr/>
        </p:nvPicPr>
        <p:blipFill rotWithShape="1">
          <a:blip r:embed="rId7"/>
          <a:srcRect t="3125" b="3125"/>
          <a:stretch/>
        </p:blipFill>
        <p:spPr>
          <a:xfrm>
            <a:off x="20" y="10"/>
            <a:ext cx="12191980" cy="6857990"/>
          </a:xfrm>
          <a:prstGeom prst="rect">
            <a:avLst/>
          </a:prstGeom>
        </p:spPr>
      </p:pic>
      <p:sp>
        <p:nvSpPr>
          <p:cNvPr id="2" name="Title 1">
            <a:extLst>
              <a:ext uri="{FF2B5EF4-FFF2-40B4-BE49-F238E27FC236}">
                <a16:creationId xmlns:a16="http://schemas.microsoft.com/office/drawing/2014/main" id="{646D0423-92ED-41A8-B13E-ED2A99FC380C}"/>
              </a:ext>
            </a:extLst>
          </p:cNvPr>
          <p:cNvSpPr>
            <a:spLocks noGrp="1"/>
          </p:cNvSpPr>
          <p:nvPr>
            <p:ph type="ctrTitle"/>
          </p:nvPr>
        </p:nvSpPr>
        <p:spPr>
          <a:solidFill>
            <a:schemeClr val="bg1">
              <a:alpha val="60000"/>
            </a:schemeClr>
          </a:solidFill>
          <a:ln w="38100" cap="sq">
            <a:solidFill>
              <a:schemeClr val="tx1"/>
            </a:solidFill>
            <a:miter lim="800000"/>
          </a:ln>
        </p:spPr>
        <p:txBody>
          <a:bodyPr anchor="ctr">
            <a:normAutofit/>
          </a:bodyPr>
          <a:lstStyle/>
          <a:p>
            <a:pPr algn="ctr"/>
            <a:r>
              <a:rPr lang="en-US" dirty="0">
                <a:solidFill>
                  <a:schemeClr val="tx1"/>
                </a:solidFill>
                <a:latin typeface="Abadi Extra Light" panose="020B0604020202020204" pitchFamily="34" charset="0"/>
              </a:rPr>
              <a:t>Ford &amp; General </a:t>
            </a:r>
            <a:r>
              <a:rPr lang="en-US" dirty="0">
                <a:latin typeface="Abadi Extra Light" panose="020B0604020202020204" pitchFamily="34" charset="0"/>
              </a:rPr>
              <a:t>M</a:t>
            </a:r>
            <a:r>
              <a:rPr lang="en-US" dirty="0">
                <a:solidFill>
                  <a:schemeClr val="tx1"/>
                </a:solidFill>
                <a:latin typeface="Abadi Extra Light" panose="020B0604020202020204" pitchFamily="34" charset="0"/>
              </a:rPr>
              <a:t>otors</a:t>
            </a:r>
            <a:br>
              <a:rPr lang="en-US" dirty="0">
                <a:solidFill>
                  <a:schemeClr val="tx1"/>
                </a:solidFill>
                <a:latin typeface="Abadi Extra Light" panose="020B0604020202020204" pitchFamily="34" charset="0"/>
              </a:rPr>
            </a:br>
            <a:r>
              <a:rPr lang="en-US" dirty="0">
                <a:solidFill>
                  <a:schemeClr val="tx1"/>
                </a:solidFill>
                <a:latin typeface="Abadi Extra Light" panose="020B0604020202020204" pitchFamily="34" charset="0"/>
              </a:rPr>
              <a:t>Sustainability &amp; Risk</a:t>
            </a:r>
          </a:p>
        </p:txBody>
      </p:sp>
      <p:sp>
        <p:nvSpPr>
          <p:cNvPr id="3" name="Subtitle 2">
            <a:extLst>
              <a:ext uri="{FF2B5EF4-FFF2-40B4-BE49-F238E27FC236}">
                <a16:creationId xmlns:a16="http://schemas.microsoft.com/office/drawing/2014/main" id="{74B4D8F8-4E82-4BDB-B682-C4008F4B24EF}"/>
              </a:ext>
            </a:extLst>
          </p:cNvPr>
          <p:cNvSpPr>
            <a:spLocks noGrp="1"/>
          </p:cNvSpPr>
          <p:nvPr>
            <p:ph type="subTitle" idx="1"/>
          </p:nvPr>
        </p:nvSpPr>
        <p:spPr/>
        <p:txBody>
          <a:bodyPr>
            <a:normAutofit/>
          </a:bodyPr>
          <a:lstStyle/>
          <a:p>
            <a:pPr algn="ctr"/>
            <a:r>
              <a:rPr lang="en-US" dirty="0">
                <a:solidFill>
                  <a:srgbClr val="FFFFFF"/>
                </a:solidFill>
              </a:rPr>
              <a:t>Jeffery Morse</a:t>
            </a:r>
          </a:p>
          <a:p>
            <a:pPr algn="ctr"/>
            <a:r>
              <a:rPr lang="en-US" dirty="0">
                <a:solidFill>
                  <a:srgbClr val="FFFFFF"/>
                </a:solidFill>
              </a:rPr>
              <a:t>Social Responsibility and Risk</a:t>
            </a:r>
          </a:p>
          <a:p>
            <a:pPr algn="ctr"/>
            <a:r>
              <a:rPr lang="en-US" dirty="0">
                <a:solidFill>
                  <a:srgbClr val="FFFFFF"/>
                </a:solidFill>
              </a:rPr>
              <a:t>Brandman University</a:t>
            </a:r>
          </a:p>
        </p:txBody>
      </p:sp>
      <p:pic>
        <p:nvPicPr>
          <p:cNvPr id="4" name="slide 1">
            <a:hlinkClick r:id="" action="ppaction://media"/>
            <a:extLst>
              <a:ext uri="{FF2B5EF4-FFF2-40B4-BE49-F238E27FC236}">
                <a16:creationId xmlns:a16="http://schemas.microsoft.com/office/drawing/2014/main" id="{F4729843-D816-49E5-9A6D-6CF3DFE456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73633" y="6187440"/>
            <a:ext cx="609600" cy="609600"/>
          </a:xfrm>
          <a:prstGeom prst="rect">
            <a:avLst/>
          </a:prstGeom>
        </p:spPr>
      </p:pic>
      <p:pic>
        <p:nvPicPr>
          <p:cNvPr id="8" name="Audio 7">
            <a:hlinkClick r:id="" action="ppaction://media"/>
            <a:extLst>
              <a:ext uri="{FF2B5EF4-FFF2-40B4-BE49-F238E27FC236}">
                <a16:creationId xmlns:a16="http://schemas.microsoft.com/office/drawing/2014/main" id="{77C3CC4D-FF59-4F47-8368-A10CB357DC1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1068040"/>
      </p:ext>
    </p:extLst>
  </p:cSld>
  <p:clrMapOvr>
    <a:masterClrMapping/>
  </p:clrMapOvr>
  <mc:AlternateContent xmlns:mc="http://schemas.openxmlformats.org/markup-compatibility/2006">
    <mc:Choice xmlns:p14="http://schemas.microsoft.com/office/powerpoint/2010/main" Requires="p14">
      <p:transition spd="med" p14:dur="700" advTm="14533">
        <p:fade/>
      </p:transition>
    </mc:Choice>
    <mc:Fallback>
      <p:transition spd="med" advTm="145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audio isNarration="1">
              <p:cMediaNode vol="80000" showWhenStopped="0">
                <p:cTn id="8"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4" objId="4"/>
        <p14:stopEvt time="14015"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21D57-BFE7-448B-A232-6EE3F89DEBB0}"/>
              </a:ext>
            </a:extLst>
          </p:cNvPr>
          <p:cNvSpPr>
            <a:spLocks noGrp="1"/>
          </p:cNvSpPr>
          <p:nvPr>
            <p:ph idx="1"/>
          </p:nvPr>
        </p:nvSpPr>
        <p:spPr>
          <a:xfrm>
            <a:off x="1275520" y="1253331"/>
            <a:ext cx="8595360" cy="4351337"/>
          </a:xfrm>
        </p:spPr>
        <p:txBody>
          <a:bodyPr>
            <a:normAutofit fontScale="92500" lnSpcReduction="20000"/>
          </a:bodyPr>
          <a:lstStyle/>
          <a:p>
            <a:r>
              <a:rPr lang="en-US" dirty="0"/>
              <a:t>In attempting to articulate the primary strategic differences between Ford and GM’s customer-driven strategies one might feel that the Ford strategies serve the customer better when not considering global warming and fossil fuel use.  The truth is that Ford is seeking to keep the world bound to fossil fuels, and even betray Americans is delivering same model vehicles to US residence that use more fuel than the same models they sell on other continents.  When on looks at the human rights and diversity efforts of Ford one get a sense that these efforts are non less than a smoke screen hiding the truth of minimal efforts for true sustainability.</a:t>
            </a:r>
          </a:p>
          <a:p>
            <a:r>
              <a:rPr lang="en-US" dirty="0"/>
              <a:t>GM, on the other hand, is not clouding the vision, as they go whole heartedly into electric vehicle, planning to have 90% of what they sell electric by 2030.  In the long run this better serves people.  Human rights and diversity are useless in the earth does not support life properly.  Further, the move from fossil fuels brightens the future of humanity, one where people are not slaves to economics. </a:t>
            </a:r>
          </a:p>
          <a:p>
            <a:r>
              <a:rPr lang="en-US" dirty="0"/>
              <a:t>In socially responsible best practices in terms of the whole supply chain currently the two break even.  Ford with its water, renewable energy, zero one use plastics, and using only recycled plastics for production is about even with GM’s zero landfill, owned landfills, renewable energy, and zero emission vehicle goals. </a:t>
            </a:r>
          </a:p>
        </p:txBody>
      </p:sp>
      <p:sp>
        <p:nvSpPr>
          <p:cNvPr id="4" name="TextBox 3">
            <a:extLst>
              <a:ext uri="{FF2B5EF4-FFF2-40B4-BE49-F238E27FC236}">
                <a16:creationId xmlns:a16="http://schemas.microsoft.com/office/drawing/2014/main" id="{D3A1E8CF-A327-43A2-9BD4-338F4803144F}"/>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CUSTOMER-DRIVEN REQUIREMENTS</a:t>
            </a:r>
          </a:p>
        </p:txBody>
      </p:sp>
      <p:pic>
        <p:nvPicPr>
          <p:cNvPr id="5" name="slide 19">
            <a:hlinkClick r:id="" action="ppaction://media"/>
            <a:extLst>
              <a:ext uri="{FF2B5EF4-FFF2-40B4-BE49-F238E27FC236}">
                <a16:creationId xmlns:a16="http://schemas.microsoft.com/office/drawing/2014/main" id="{E9A7C968-E652-4A2C-97D9-CED70D7139F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248400"/>
            <a:ext cx="609600" cy="609600"/>
          </a:xfrm>
          <a:prstGeom prst="rect">
            <a:avLst/>
          </a:prstGeom>
        </p:spPr>
      </p:pic>
      <p:pic>
        <p:nvPicPr>
          <p:cNvPr id="6" name="Audio 5">
            <a:hlinkClick r:id="" action="ppaction://media"/>
            <a:extLst>
              <a:ext uri="{FF2B5EF4-FFF2-40B4-BE49-F238E27FC236}">
                <a16:creationId xmlns:a16="http://schemas.microsoft.com/office/drawing/2014/main" id="{58D8B9CC-922A-4D31-8096-0A77A9AE09CA}"/>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11774782"/>
      </p:ext>
    </p:extLst>
  </p:cSld>
  <p:clrMapOvr>
    <a:masterClrMapping/>
  </p:clrMapOvr>
  <mc:AlternateContent xmlns:mc="http://schemas.openxmlformats.org/markup-compatibility/2006">
    <mc:Choice xmlns:p14="http://schemas.microsoft.com/office/powerpoint/2010/main" Requires="p14">
      <p:transition spd="med" p14:dur="700" advTm="98338">
        <p:fade/>
      </p:transition>
    </mc:Choice>
    <mc:Fallback>
      <p:transition spd="med" advTm="98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audio isNarration="1">
              <p:cMediaNode vol="80000" showWhenStopped="0">
                <p:cTn id="8"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2" objId="5"/>
        <p14:stopEvt time="97804" objId="5"/>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31279F-4A58-4644-9998-0CECC4FBBDB6}"/>
              </a:ext>
            </a:extLst>
          </p:cNvPr>
          <p:cNvSpPr>
            <a:spLocks noGrp="1"/>
          </p:cNvSpPr>
          <p:nvPr>
            <p:ph idx="1"/>
          </p:nvPr>
        </p:nvSpPr>
        <p:spPr>
          <a:xfrm>
            <a:off x="1289168" y="1542197"/>
            <a:ext cx="8595360" cy="4351337"/>
          </a:xfrm>
        </p:spPr>
        <p:txBody>
          <a:bodyPr>
            <a:normAutofit fontScale="92500" lnSpcReduction="20000"/>
          </a:bodyPr>
          <a:lstStyle/>
          <a:p>
            <a:r>
              <a:rPr lang="en-US" dirty="0"/>
              <a:t> Ford approach to hazmat is to have extensive use of safety data sheets which log the management of GHGs and regulatory requirements for air, waste, and water is just one way that Ford tracks and documents all regulated materials (Data Sheets, 2019).  This tracking of regulated materials from cradle to grave allows Ford to regulate hazmat waste concerning conflict materials such things as hex chrome, lead, mercury, and copper from its source to end of life. </a:t>
            </a:r>
          </a:p>
          <a:p>
            <a:r>
              <a:rPr lang="en-US" dirty="0"/>
              <a:t>As of December 31, 2017, 80 (or approximately 50%) of GM’s industrial operations were landfill-free, in addition to the 63 of non-manufacturing operations. GM the composting program --a most successful example of the circular economy. These efforts are minimizing environmental impact, generating revenue from the sales from by-products, limiting raw material through the use of recycling, cutting the carbon footprint and lowering financial liabilities associated with waste disposal (AR, 2017). Further, other major companies, along with GM, have all generated sustainability reports to track progress. Further, they have been ranked by a number of indices, such as the Dow Jones Sustainability Index and the Newsweek Green Score (Buss, Croteau, Davidson, Kerrey, &amp;Van De Winkle, 2014), in addition to the use of safety data sheets which log the management of GHGs and regulatory requirements for air, waste, and water that Ford uses (Reporting, 2019).</a:t>
            </a:r>
          </a:p>
          <a:p>
            <a:endParaRPr lang="en-US" dirty="0"/>
          </a:p>
        </p:txBody>
      </p:sp>
      <p:sp>
        <p:nvSpPr>
          <p:cNvPr id="4" name="TextBox 3">
            <a:extLst>
              <a:ext uri="{FF2B5EF4-FFF2-40B4-BE49-F238E27FC236}">
                <a16:creationId xmlns:a16="http://schemas.microsoft.com/office/drawing/2014/main" id="{321E0A3C-6973-4223-B8E1-67673AF9D105}"/>
              </a:ext>
            </a:extLst>
          </p:cNvPr>
          <p:cNvSpPr txBox="1"/>
          <p:nvPr/>
        </p:nvSpPr>
        <p:spPr>
          <a:xfrm>
            <a:off x="511519" y="278548"/>
            <a:ext cx="10515600" cy="830997"/>
          </a:xfrm>
          <a:prstGeom prst="rect">
            <a:avLst/>
          </a:prstGeom>
          <a:solidFill>
            <a:srgbClr val="4A5356"/>
          </a:solidFill>
        </p:spPr>
        <p:txBody>
          <a:bodyPr wrap="square" rtlCol="0">
            <a:spAutoFit/>
          </a:bodyPr>
          <a:lstStyle/>
          <a:p>
            <a:pPr algn="ctr"/>
            <a:r>
              <a:rPr lang="en-US" sz="2400" b="1" dirty="0">
                <a:solidFill>
                  <a:schemeClr val="bg1"/>
                </a:solidFill>
              </a:rPr>
              <a:t>HAZARDOUS/REGULATED MATERIALS AND DOCUMENTATION</a:t>
            </a:r>
          </a:p>
        </p:txBody>
      </p:sp>
      <p:pic>
        <p:nvPicPr>
          <p:cNvPr id="7" name="slide 20">
            <a:hlinkClick r:id="" action="ppaction://media"/>
            <a:extLst>
              <a:ext uri="{FF2B5EF4-FFF2-40B4-BE49-F238E27FC236}">
                <a16:creationId xmlns:a16="http://schemas.microsoft.com/office/drawing/2014/main" id="{02ECF640-A840-4C9E-99A9-D2EEB1EAB6A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2400" y="6248400"/>
            <a:ext cx="609600" cy="609600"/>
          </a:xfrm>
          <a:prstGeom prst="rect">
            <a:avLst/>
          </a:prstGeom>
        </p:spPr>
      </p:pic>
    </p:spTree>
    <p:extLst>
      <p:ext uri="{BB962C8B-B14F-4D97-AF65-F5344CB8AC3E}">
        <p14:creationId xmlns:p14="http://schemas.microsoft.com/office/powerpoint/2010/main" val="2689164826"/>
      </p:ext>
    </p:extLst>
  </p:cSld>
  <p:clrMapOvr>
    <a:masterClrMapping/>
  </p:clrMapOvr>
  <mc:AlternateContent xmlns:mc="http://schemas.openxmlformats.org/markup-compatibility/2006">
    <mc:Choice xmlns:p14="http://schemas.microsoft.com/office/powerpoint/2010/main" Requires="p14">
      <p:transition spd="med" p14:dur="700" advTm="98833">
        <p:fade/>
      </p:transition>
    </mc:Choice>
    <mc:Fallback>
      <p:transition spd="med" advTm="988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6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50" objId="5"/>
        <p14:stopEvt time="97815"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73CAD-443D-4D9E-A5E8-7D9DD3BC4936}"/>
              </a:ext>
            </a:extLst>
          </p:cNvPr>
          <p:cNvSpPr>
            <a:spLocks noGrp="1"/>
          </p:cNvSpPr>
          <p:nvPr>
            <p:ph idx="1"/>
          </p:nvPr>
        </p:nvSpPr>
        <p:spPr>
          <a:xfrm>
            <a:off x="1234576" y="1572904"/>
            <a:ext cx="8595360" cy="3712191"/>
          </a:xfrm>
        </p:spPr>
        <p:txBody>
          <a:bodyPr/>
          <a:lstStyle/>
          <a:p>
            <a:r>
              <a:rPr lang="en-US" dirty="0"/>
              <a:t>GM is forging forward in the cradle to cradle with reverse supply chain management in mind.  First, efforts to use recycling by hosting their own GM auto recycling centers (Recycling, 2019) to reclaim metals, plastics, glass, and other useful items.  Metals are melted and recast, plastics are recycled to pellets or turned back into oils through heat exchangers, and tires are ground for use in highways.  In addition, landfills are being phased out with the goal of a full cradle to cradle process (Sustain, 2018).  Indeed, GM’s approach to waste management in viewing waste as a resource out of place has shown promise (Buss et al., 2014).</a:t>
            </a:r>
          </a:p>
          <a:p>
            <a:r>
              <a:rPr lang="en-US" dirty="0"/>
              <a:t>This approach minimizes risk while making revenue from what other firms consider waste.  Further, in the long run this may put GM in front of other automakers by building to the future instead of for the dollar. </a:t>
            </a:r>
          </a:p>
        </p:txBody>
      </p:sp>
      <p:sp>
        <p:nvSpPr>
          <p:cNvPr id="4" name="TextBox 3">
            <a:extLst>
              <a:ext uri="{FF2B5EF4-FFF2-40B4-BE49-F238E27FC236}">
                <a16:creationId xmlns:a16="http://schemas.microsoft.com/office/drawing/2014/main" id="{69232747-AAA5-487B-AFBC-9BC01E2382E1}"/>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CRADLE TO GRAVE AND BEYOND</a:t>
            </a:r>
          </a:p>
        </p:txBody>
      </p:sp>
      <p:pic>
        <p:nvPicPr>
          <p:cNvPr id="5" name="slide 21">
            <a:hlinkClick r:id="" action="ppaction://media"/>
            <a:extLst>
              <a:ext uri="{FF2B5EF4-FFF2-40B4-BE49-F238E27FC236}">
                <a16:creationId xmlns:a16="http://schemas.microsoft.com/office/drawing/2014/main" id="{AA262896-A8EA-4560-93CB-8F3A0378A1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316362"/>
            <a:ext cx="609600" cy="609600"/>
          </a:xfrm>
          <a:prstGeom prst="rect">
            <a:avLst/>
          </a:prstGeom>
        </p:spPr>
      </p:pic>
      <p:pic>
        <p:nvPicPr>
          <p:cNvPr id="6" name="Audio 5">
            <a:hlinkClick r:id="" action="ppaction://media"/>
            <a:extLst>
              <a:ext uri="{FF2B5EF4-FFF2-40B4-BE49-F238E27FC236}">
                <a16:creationId xmlns:a16="http://schemas.microsoft.com/office/drawing/2014/main" id="{18E15141-A437-41C6-ABAE-07F6E31859C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78672021"/>
      </p:ext>
    </p:extLst>
  </p:cSld>
  <p:clrMapOvr>
    <a:masterClrMapping/>
  </p:clrMapOvr>
  <mc:AlternateContent xmlns:mc="http://schemas.openxmlformats.org/markup-compatibility/2006">
    <mc:Choice xmlns:p14="http://schemas.microsoft.com/office/powerpoint/2010/main" Requires="p14">
      <p:transition spd="med" p14:dur="700" advTm="56591">
        <p:fade/>
      </p:transition>
    </mc:Choice>
    <mc:Fallback>
      <p:transition spd="med" advTm="5659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9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audio isNarration="1">
              <p:cMediaNode vol="80000" showWhenStopped="0">
                <p:cTn id="8"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8" objId="5"/>
        <p14:stopEvt time="56046" objId="5"/>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73CAD-443D-4D9E-A5E8-7D9DD3BC4936}"/>
              </a:ext>
            </a:extLst>
          </p:cNvPr>
          <p:cNvSpPr>
            <a:spLocks noGrp="1"/>
          </p:cNvSpPr>
          <p:nvPr>
            <p:ph idx="1"/>
          </p:nvPr>
        </p:nvSpPr>
        <p:spPr>
          <a:xfrm>
            <a:off x="1466587" y="2034570"/>
            <a:ext cx="8595360" cy="3708780"/>
          </a:xfrm>
        </p:spPr>
        <p:txBody>
          <a:bodyPr>
            <a:normAutofit lnSpcReduction="10000"/>
          </a:bodyPr>
          <a:lstStyle/>
          <a:p>
            <a:r>
              <a:rPr lang="en-US" dirty="0"/>
              <a:t>Ford tinkers with Cradle to Cradle and Reverse Supply Chain Management.  First, William McDonough, signed a contract in 1999 with the automaker to re-design the River Rouge complex in Michigan with a living green roof.  This was met by some reluctance at first until the EPA developing new stormwater regulations which would have cost Ford $50 million. McDonough’s natural stormwater management system cost only $15 million.  As a result, Ford installed its first living green roof.  </a:t>
            </a:r>
          </a:p>
          <a:p>
            <a:r>
              <a:rPr lang="en-US" dirty="0"/>
              <a:t>More recently, Ford was noticed once more when it unveiled its “Model U” concept car a vehicle powered by a hydrogen engine and including Milliken &amp; Co. upholstery fabric, chosen for their environmental health assets, and capable of perpetual recycling (MacArthur, 2010).</a:t>
            </a:r>
          </a:p>
          <a:p>
            <a:r>
              <a:rPr lang="en-US" dirty="0"/>
              <a:t>Ford is way behind GM when it comes to zero landfill with its ZWTL goal, something GM achieved in 2017. </a:t>
            </a:r>
          </a:p>
        </p:txBody>
      </p:sp>
      <p:sp>
        <p:nvSpPr>
          <p:cNvPr id="4" name="TextBox 3">
            <a:extLst>
              <a:ext uri="{FF2B5EF4-FFF2-40B4-BE49-F238E27FC236}">
                <a16:creationId xmlns:a16="http://schemas.microsoft.com/office/drawing/2014/main" id="{69232747-AAA5-487B-AFBC-9BC01E2382E1}"/>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CRADLE TO GRAVE AND BEYOND</a:t>
            </a:r>
          </a:p>
        </p:txBody>
      </p:sp>
      <p:pic>
        <p:nvPicPr>
          <p:cNvPr id="2" name="slide 22">
            <a:hlinkClick r:id="" action="ppaction://media"/>
            <a:extLst>
              <a:ext uri="{FF2B5EF4-FFF2-40B4-BE49-F238E27FC236}">
                <a16:creationId xmlns:a16="http://schemas.microsoft.com/office/drawing/2014/main" id="{F1BED5B2-C26B-4CC2-B767-D00B7C4C96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98876" y="6248400"/>
            <a:ext cx="609600" cy="609600"/>
          </a:xfrm>
          <a:prstGeom prst="rect">
            <a:avLst/>
          </a:prstGeom>
        </p:spPr>
      </p:pic>
      <p:pic>
        <p:nvPicPr>
          <p:cNvPr id="5" name="Audio 4">
            <a:hlinkClick r:id="" action="ppaction://media"/>
            <a:extLst>
              <a:ext uri="{FF2B5EF4-FFF2-40B4-BE49-F238E27FC236}">
                <a16:creationId xmlns:a16="http://schemas.microsoft.com/office/drawing/2014/main" id="{EB79B7DB-D807-400C-B8D4-E98F7B55135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43475049"/>
      </p:ext>
    </p:extLst>
  </p:cSld>
  <p:clrMapOvr>
    <a:masterClrMapping/>
  </p:clrMapOvr>
  <mc:AlternateContent xmlns:mc="http://schemas.openxmlformats.org/markup-compatibility/2006">
    <mc:Choice xmlns:p14="http://schemas.microsoft.com/office/powerpoint/2010/main" Requires="p14">
      <p:transition spd="med" p14:dur="700" advTm="67169">
        <p:fade/>
      </p:transition>
    </mc:Choice>
    <mc:Fallback>
      <p:transition spd="med" advTm="6716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6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audio isNarration="1">
              <p:cMediaNode vol="80000" showWhenStopped="0">
                <p:cTn id="8"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7" objId="2"/>
        <p14:stopEvt time="66731" objId="2"/>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2577C0-E8FD-411E-A86C-6C230B5E0B9C}"/>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CONCLUSION</a:t>
            </a:r>
          </a:p>
        </p:txBody>
      </p:sp>
      <p:sp>
        <p:nvSpPr>
          <p:cNvPr id="3" name="TextBox 2">
            <a:extLst>
              <a:ext uri="{FF2B5EF4-FFF2-40B4-BE49-F238E27FC236}">
                <a16:creationId xmlns:a16="http://schemas.microsoft.com/office/drawing/2014/main" id="{A957E006-4322-485A-B644-419F5D0BA5AE}"/>
              </a:ext>
            </a:extLst>
          </p:cNvPr>
          <p:cNvSpPr txBox="1"/>
          <p:nvPr/>
        </p:nvSpPr>
        <p:spPr>
          <a:xfrm>
            <a:off x="818865" y="1132764"/>
            <a:ext cx="9271380" cy="5632311"/>
          </a:xfrm>
          <a:prstGeom prst="rect">
            <a:avLst/>
          </a:prstGeom>
          <a:noFill/>
        </p:spPr>
        <p:txBody>
          <a:bodyPr wrap="square" rtlCol="0">
            <a:spAutoFit/>
          </a:bodyPr>
          <a:lstStyle/>
          <a:p>
            <a:r>
              <a:rPr lang="en-US" dirty="0"/>
              <a:t>CONCLUSION </a:t>
            </a:r>
          </a:p>
          <a:p>
            <a:r>
              <a:rPr lang="en-US" dirty="0"/>
              <a:t>This presentation covers just a few of the details concerning Ford and GM SCS. </a:t>
            </a:r>
          </a:p>
          <a:p>
            <a:r>
              <a:rPr lang="en-US" dirty="0"/>
              <a:t>To recap supply chain sustainability means green purchasing, mfg., distribution, reverse supply chains and logistics, integrating the three Ps (people, planet and profit), considering the entire life cycle of a product--including all point of views.</a:t>
            </a:r>
          </a:p>
          <a:p>
            <a:r>
              <a:rPr lang="en-US" dirty="0"/>
              <a:t>SCS means to do no harm to the environmental or social systems, while still making profit in the long run and finally the effective use of sustainable market frameworks such as Cradle to Cradle, Reverse Supply Chain &amp; Closed Loop or Green Innovative options that work in harmony. </a:t>
            </a:r>
          </a:p>
          <a:p>
            <a:endParaRPr lang="en-US" dirty="0"/>
          </a:p>
          <a:p>
            <a:r>
              <a:rPr lang="en-US" dirty="0"/>
              <a:t>GM and Ford are working toward green manufacturing, and low emission logistics.  When looking at the three P’s Ford is more about people and GM is more about planet.  With hazardous waste Ford comes out in front with their source tracking of conflict materials, both get a current grade of “D” when is comes to environmental systems like water reclamation, but for social Ford wins out as it put emphasis on diversity and human rights.  GM is far above Ford in Cradle to Cradle with its own dismantlers and reclamation centers, while Ford attempt with their “Go Green” initiative fail to compete.   However, Ford does forge new territory with its 100% goal of using recycled plastics in the productions of its cars. </a:t>
            </a:r>
          </a:p>
          <a:p>
            <a:endParaRPr lang="en-US" dirty="0"/>
          </a:p>
        </p:txBody>
      </p:sp>
      <p:pic>
        <p:nvPicPr>
          <p:cNvPr id="4" name="slide 23">
            <a:hlinkClick r:id="" action="ppaction://media"/>
            <a:extLst>
              <a:ext uri="{FF2B5EF4-FFF2-40B4-BE49-F238E27FC236}">
                <a16:creationId xmlns:a16="http://schemas.microsoft.com/office/drawing/2014/main" id="{E56B3B87-ADB1-4F09-894D-3F5D017EBF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82400" y="6272864"/>
            <a:ext cx="609600" cy="609600"/>
          </a:xfrm>
          <a:prstGeom prst="rect">
            <a:avLst/>
          </a:prstGeom>
        </p:spPr>
      </p:pic>
      <p:pic>
        <p:nvPicPr>
          <p:cNvPr id="5" name="Audio 4">
            <a:hlinkClick r:id="" action="ppaction://media"/>
            <a:extLst>
              <a:ext uri="{FF2B5EF4-FFF2-40B4-BE49-F238E27FC236}">
                <a16:creationId xmlns:a16="http://schemas.microsoft.com/office/drawing/2014/main" id="{2F85FF4F-F3BD-4A4C-AF10-D783CD18B6D6}"/>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23740611"/>
      </p:ext>
    </p:extLst>
  </p:cSld>
  <p:clrMapOvr>
    <a:masterClrMapping/>
  </p:clrMapOvr>
  <mc:AlternateContent xmlns:mc="http://schemas.openxmlformats.org/markup-compatibility/2006">
    <mc:Choice xmlns:p14="http://schemas.microsoft.com/office/powerpoint/2010/main" Requires="p14">
      <p:transition spd="med" p14:dur="700" advTm="104599">
        <p:fade/>
      </p:transition>
    </mc:Choice>
    <mc:Fallback>
      <p:transition spd="med" advTm="104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42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audio isNarration="1">
              <p:cMediaNode vol="80000" showWhenStopped="0">
                <p:cTn id="8"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7" objId="4"/>
        <p14:stopEvt time="104299"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57E006-4322-485A-B644-419F5D0BA5AE}"/>
              </a:ext>
            </a:extLst>
          </p:cNvPr>
          <p:cNvSpPr txBox="1"/>
          <p:nvPr/>
        </p:nvSpPr>
        <p:spPr>
          <a:xfrm>
            <a:off x="818865" y="1132764"/>
            <a:ext cx="9271380" cy="4247317"/>
          </a:xfrm>
          <a:prstGeom prst="rect">
            <a:avLst/>
          </a:prstGeom>
          <a:noFill/>
        </p:spPr>
        <p:txBody>
          <a:bodyPr wrap="square" rtlCol="0">
            <a:spAutoFit/>
          </a:bodyPr>
          <a:lstStyle/>
          <a:p>
            <a:r>
              <a:rPr lang="en-US" dirty="0"/>
              <a:t>CONCLUSION </a:t>
            </a:r>
          </a:p>
          <a:p>
            <a:r>
              <a:rPr lang="en-US" dirty="0"/>
              <a:t>Which organization manages its supply chain in a more sustainable and socially responsible way?</a:t>
            </a:r>
          </a:p>
          <a:p>
            <a:endParaRPr lang="en-US" dirty="0"/>
          </a:p>
          <a:p>
            <a:r>
              <a:rPr lang="en-US" dirty="0"/>
              <a:t>Both are not doing well.   For some of the largest firms in the world it is amazing that value to the stakeholders is not of more importance.   Historically both companies of betrayed its stakeholders by reducing so greatly the mpg of its vehicles.  To compound this is the compliance to put additive such as lead into white gas to preclude such advancements as the Pogue Carburetor (Pat, 1934), actively suppressing technologies like the gasifier (Bio, 1998), and the use of petition to side step water reclamation regulations.  However, GM is on track to correct these while Ford is not. </a:t>
            </a:r>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4AD155E9-D884-4C0F-8EE8-A9B819B1EB8F}"/>
              </a:ext>
            </a:extLst>
          </p:cNvPr>
          <p:cNvPicPr>
            <a:picLocks noChangeAspect="1"/>
          </p:cNvPicPr>
          <p:nvPr/>
        </p:nvPicPr>
        <p:blipFill>
          <a:blip r:embed="rId8"/>
          <a:stretch>
            <a:fillRect/>
          </a:stretch>
        </p:blipFill>
        <p:spPr>
          <a:xfrm>
            <a:off x="818865" y="4312143"/>
            <a:ext cx="4462453" cy="2135875"/>
          </a:xfrm>
          <a:prstGeom prst="rect">
            <a:avLst/>
          </a:prstGeom>
        </p:spPr>
      </p:pic>
      <p:pic>
        <p:nvPicPr>
          <p:cNvPr id="4" name="Picture 3">
            <a:extLst>
              <a:ext uri="{FF2B5EF4-FFF2-40B4-BE49-F238E27FC236}">
                <a16:creationId xmlns:a16="http://schemas.microsoft.com/office/drawing/2014/main" id="{194C811C-9F1C-4E3E-AECF-F0D9517D375F}"/>
              </a:ext>
            </a:extLst>
          </p:cNvPr>
          <p:cNvPicPr>
            <a:picLocks noChangeAspect="1"/>
          </p:cNvPicPr>
          <p:nvPr/>
        </p:nvPicPr>
        <p:blipFill>
          <a:blip r:embed="rId9"/>
          <a:stretch>
            <a:fillRect/>
          </a:stretch>
        </p:blipFill>
        <p:spPr>
          <a:xfrm>
            <a:off x="6296641" y="4312143"/>
            <a:ext cx="3640688" cy="2340865"/>
          </a:xfrm>
          <a:prstGeom prst="rect">
            <a:avLst/>
          </a:prstGeom>
        </p:spPr>
      </p:pic>
      <p:sp>
        <p:nvSpPr>
          <p:cNvPr id="7" name="TextBox 6">
            <a:extLst>
              <a:ext uri="{FF2B5EF4-FFF2-40B4-BE49-F238E27FC236}">
                <a16:creationId xmlns:a16="http://schemas.microsoft.com/office/drawing/2014/main" id="{25F4279C-1137-4529-8EDE-01FFFA28708C}"/>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CONCLUSION</a:t>
            </a:r>
          </a:p>
        </p:txBody>
      </p:sp>
      <p:pic>
        <p:nvPicPr>
          <p:cNvPr id="5" name="slide 24">
            <a:hlinkClick r:id="" action="ppaction://media"/>
            <a:extLst>
              <a:ext uri="{FF2B5EF4-FFF2-40B4-BE49-F238E27FC236}">
                <a16:creationId xmlns:a16="http://schemas.microsoft.com/office/drawing/2014/main" id="{3A2DF21B-767B-456E-8C9B-212F29BE9146}"/>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549449" y="6248400"/>
            <a:ext cx="609600" cy="609600"/>
          </a:xfrm>
          <a:prstGeom prst="rect">
            <a:avLst/>
          </a:prstGeom>
        </p:spPr>
      </p:pic>
      <p:pic>
        <p:nvPicPr>
          <p:cNvPr id="8" name="Audio 7">
            <a:hlinkClick r:id="" action="ppaction://media"/>
            <a:extLst>
              <a:ext uri="{FF2B5EF4-FFF2-40B4-BE49-F238E27FC236}">
                <a16:creationId xmlns:a16="http://schemas.microsoft.com/office/drawing/2014/main" id="{CB5113EB-0F29-4259-AB52-7B92425D444A}"/>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454067576"/>
      </p:ext>
    </p:extLst>
  </p:cSld>
  <p:clrMapOvr>
    <a:masterClrMapping/>
  </p:clrMapOvr>
  <mc:AlternateContent xmlns:mc="http://schemas.openxmlformats.org/markup-compatibility/2006">
    <mc:Choice xmlns:p14="http://schemas.microsoft.com/office/powerpoint/2010/main" Requires="p14">
      <p:transition spd="med" p14:dur="700" advTm="78800">
        <p:fade/>
      </p:transition>
    </mc:Choice>
    <mc:Fallback>
      <p:transition spd="med" advTm="788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504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5"/>
                </p:tgtEl>
              </p:cMediaNode>
            </p:audio>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12" objId="5"/>
        <p14:stopEvt time="75182" objId="5"/>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57E006-4322-485A-B644-419F5D0BA5AE}"/>
              </a:ext>
            </a:extLst>
          </p:cNvPr>
          <p:cNvSpPr txBox="1"/>
          <p:nvPr/>
        </p:nvSpPr>
        <p:spPr>
          <a:xfrm>
            <a:off x="818865" y="1132764"/>
            <a:ext cx="9271380" cy="4524315"/>
          </a:xfrm>
          <a:prstGeom prst="rect">
            <a:avLst/>
          </a:prstGeom>
          <a:noFill/>
        </p:spPr>
        <p:txBody>
          <a:bodyPr wrap="square" rtlCol="0">
            <a:spAutoFit/>
          </a:bodyPr>
          <a:lstStyle/>
          <a:p>
            <a:r>
              <a:rPr lang="en-US" dirty="0"/>
              <a:t>CONCLUSION </a:t>
            </a:r>
          </a:p>
          <a:p>
            <a:r>
              <a:rPr lang="en-US" dirty="0"/>
              <a:t>Which organization engages risk in a more proactive, sustainable, and socially responsible manner?</a:t>
            </a:r>
          </a:p>
          <a:p>
            <a:endParaRPr lang="en-US" dirty="0"/>
          </a:p>
          <a:p>
            <a:r>
              <a:rPr lang="en-US" dirty="0"/>
              <a:t>GM is taking the riskier road.  Ford is playing it safe and is business as usual.  GM is moving away from Fossil fuels, being the first major automaker to have a goals of 90% electric vehicles.  Tesla and other fully electric firms with the welfare of mankind are excluded in the term “major automaker” as only the top few are taken into consideration.   Further, as goals progress it is foreseen that GM will adopt such things as “100% recycled plastics” in productions, as Ford has.   Lastly, though Fords focus is on diversity and human rights, GM has these items also but in not using their efforts to shadow the truth. </a:t>
            </a:r>
          </a:p>
          <a:p>
            <a:endParaRPr lang="en-US" dirty="0"/>
          </a:p>
          <a:p>
            <a:endParaRPr lang="en-US" dirty="0"/>
          </a:p>
          <a:p>
            <a:r>
              <a:rPr lang="en-US" dirty="0"/>
              <a:t>Thank you for viewing this presentations. </a:t>
            </a:r>
          </a:p>
          <a:p>
            <a:endParaRPr lang="en-US" dirty="0"/>
          </a:p>
        </p:txBody>
      </p:sp>
      <p:sp>
        <p:nvSpPr>
          <p:cNvPr id="5" name="TextBox 4">
            <a:extLst>
              <a:ext uri="{FF2B5EF4-FFF2-40B4-BE49-F238E27FC236}">
                <a16:creationId xmlns:a16="http://schemas.microsoft.com/office/drawing/2014/main" id="{45B2EE87-FD98-4F74-A7C0-331DC7E17103}"/>
              </a:ext>
            </a:extLst>
          </p:cNvPr>
          <p:cNvSpPr txBox="1"/>
          <p:nvPr/>
        </p:nvSpPr>
        <p:spPr>
          <a:xfrm>
            <a:off x="511519" y="278548"/>
            <a:ext cx="10515600" cy="461665"/>
          </a:xfrm>
          <a:prstGeom prst="rect">
            <a:avLst/>
          </a:prstGeom>
          <a:solidFill>
            <a:srgbClr val="4A5356"/>
          </a:solidFill>
        </p:spPr>
        <p:txBody>
          <a:bodyPr wrap="square" rtlCol="0">
            <a:spAutoFit/>
          </a:bodyPr>
          <a:lstStyle/>
          <a:p>
            <a:pPr algn="ctr"/>
            <a:r>
              <a:rPr lang="en-US" sz="2400" b="1" dirty="0">
                <a:solidFill>
                  <a:schemeClr val="bg1"/>
                </a:solidFill>
              </a:rPr>
              <a:t>CONCLUSION</a:t>
            </a:r>
          </a:p>
        </p:txBody>
      </p:sp>
      <p:pic>
        <p:nvPicPr>
          <p:cNvPr id="4" name="slide 25">
            <a:hlinkClick r:id="" action="ppaction://media"/>
            <a:extLst>
              <a:ext uri="{FF2B5EF4-FFF2-40B4-BE49-F238E27FC236}">
                <a16:creationId xmlns:a16="http://schemas.microsoft.com/office/drawing/2014/main" id="{C7EC8FC8-5773-4716-8586-55F0047793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flipV="1">
            <a:off x="11598876" y="5995086"/>
            <a:ext cx="609600" cy="862914"/>
          </a:xfrm>
          <a:prstGeom prst="rect">
            <a:avLst/>
          </a:prstGeom>
        </p:spPr>
      </p:pic>
      <p:pic>
        <p:nvPicPr>
          <p:cNvPr id="7" name="Audio 6">
            <a:hlinkClick r:id="" action="ppaction://media"/>
            <a:extLst>
              <a:ext uri="{FF2B5EF4-FFF2-40B4-BE49-F238E27FC236}">
                <a16:creationId xmlns:a16="http://schemas.microsoft.com/office/drawing/2014/main" id="{00261DD4-35F5-475D-BD22-4DA77AB41AB9}"/>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92039440"/>
      </p:ext>
    </p:extLst>
  </p:cSld>
  <p:clrMapOvr>
    <a:masterClrMapping/>
  </p:clrMapOvr>
  <mc:AlternateContent xmlns:mc="http://schemas.openxmlformats.org/markup-compatibility/2006">
    <mc:Choice xmlns:p14="http://schemas.microsoft.com/office/powerpoint/2010/main" Requires="p14">
      <p:transition spd="med" p14:dur="700" advTm="70247">
        <p:fade/>
      </p:transition>
    </mc:Choice>
    <mc:Fallback>
      <p:transition spd="med" advTm="702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83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audio isNarration="1">
              <p:cMediaNode vol="80000" showWhenStopped="0">
                <p:cTn id="8"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12" objId="4"/>
        <p14:stopEvt time="68513" objId="4"/>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1524B5-AD1E-43F2-BA03-069A78B40059}"/>
              </a:ext>
            </a:extLst>
          </p:cNvPr>
          <p:cNvSpPr/>
          <p:nvPr/>
        </p:nvSpPr>
        <p:spPr>
          <a:xfrm>
            <a:off x="543697" y="955759"/>
            <a:ext cx="10280821" cy="4946482"/>
          </a:xfrm>
          <a:prstGeom prst="rect">
            <a:avLst/>
          </a:prstGeom>
        </p:spPr>
        <p:txBody>
          <a:bodyPr wrap="square">
            <a:spAutoFit/>
          </a:bodyPr>
          <a:lstStyle/>
          <a:p>
            <a:pPr algn="ctr">
              <a:lnSpc>
                <a:spcPct val="200000"/>
              </a:lnSpc>
            </a:pPr>
            <a:r>
              <a:rPr lang="en-US" sz="1600" dirty="0">
                <a:latin typeface="Times New Roman" panose="02020603050405020304" pitchFamily="18" charset="0"/>
                <a:ea typeface="Arial" panose="020B0604020202020204" pitchFamily="34" charset="0"/>
                <a:cs typeface="Times New Roman" panose="02020603050405020304" pitchFamily="18" charset="0"/>
              </a:rPr>
              <a:t>References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200000"/>
              </a:lnSpc>
              <a:spcBef>
                <a:spcPts val="0"/>
              </a:spcBef>
              <a:spcAft>
                <a:spcPts val="0"/>
              </a:spcAft>
            </a:pPr>
            <a:r>
              <a:rPr lang="en-US" sz="1600" dirty="0">
                <a:latin typeface="Times New Roman" panose="02020603050405020304" pitchFamily="18" charset="0"/>
                <a:ea typeface="Arial" panose="020B0604020202020204" pitchFamily="34" charset="0"/>
                <a:cs typeface="Times New Roman" panose="02020603050405020304" pitchFamily="18" charset="0"/>
              </a:rPr>
              <a:t>Allen, A. (2017) </a:t>
            </a:r>
            <a:r>
              <a:rPr lang="en-US" sz="1600" i="1" dirty="0">
                <a:latin typeface="Times New Roman" panose="02020603050405020304" pitchFamily="18" charset="0"/>
                <a:ea typeface="Arial" panose="020B0604020202020204" pitchFamily="34" charset="0"/>
                <a:cs typeface="Times New Roman" panose="02020603050405020304" pitchFamily="18" charset="0"/>
              </a:rPr>
              <a:t>Ford grows sustainable supply chain initiative</a:t>
            </a:r>
            <a:r>
              <a:rPr lang="en-US" sz="1600" dirty="0">
                <a:latin typeface="Times New Roman" panose="02020603050405020304" pitchFamily="18" charset="0"/>
                <a:ea typeface="Arial" panose="020B0604020202020204" pitchFamily="34" charset="0"/>
                <a:cs typeface="Times New Roman" panose="02020603050405020304" pitchFamily="18" charset="0"/>
              </a:rPr>
              <a:t>, Supply Management, Retrieved from: https://www.cips.org/supply-management/news/2017/april/ford-expands-sustainable-supply-chain-initiative/</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200000"/>
              </a:lnSpc>
              <a:spcBef>
                <a:spcPts val="0"/>
              </a:spcBef>
              <a:spcAft>
                <a:spcPts val="0"/>
              </a:spcAft>
            </a:pPr>
            <a:r>
              <a:rPr lang="en-US" sz="1600" dirty="0">
                <a:latin typeface="Times New Roman" panose="02020603050405020304" pitchFamily="18" charset="0"/>
                <a:ea typeface="Arial" panose="020B0604020202020204" pitchFamily="34" charset="0"/>
                <a:cs typeface="Times New Roman" panose="02020603050405020304" pitchFamily="18" charset="0"/>
              </a:rPr>
              <a:t>Amadeo, K. (2019) </a:t>
            </a:r>
            <a:r>
              <a:rPr lang="en-US" sz="1600" i="1" dirty="0">
                <a:latin typeface="Times New Roman" panose="02020603050405020304" pitchFamily="18" charset="0"/>
                <a:ea typeface="Arial" panose="020B0604020202020204" pitchFamily="34" charset="0"/>
                <a:cs typeface="Times New Roman" panose="02020603050405020304" pitchFamily="18" charset="0"/>
              </a:rPr>
              <a:t>Auto Industry Bailout. Was the Big 3 Bailout Worth It?</a:t>
            </a:r>
            <a:r>
              <a:rPr lang="en-US" sz="1600" dirty="0">
                <a:latin typeface="Times New Roman" panose="02020603050405020304" pitchFamily="18" charset="0"/>
                <a:ea typeface="Arial" panose="020B0604020202020204" pitchFamily="34" charset="0"/>
                <a:cs typeface="Times New Roman" panose="02020603050405020304" pitchFamily="18" charset="0"/>
              </a:rPr>
              <a:t>, The Balance. Retrieved from: https://www.thebalance.com/auto-industry-bailout-gm-ford-chrysler-3305670</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200000"/>
              </a:lnSpc>
              <a:spcBef>
                <a:spcPts val="0"/>
              </a:spcBef>
              <a:spcAft>
                <a:spcPts val="0"/>
              </a:spcAft>
            </a:pPr>
            <a:r>
              <a:rPr lang="en-US" sz="1600" dirty="0">
                <a:latin typeface="Times New Roman" panose="02020603050405020304" pitchFamily="18" charset="0"/>
                <a:ea typeface="Arial" panose="020B0604020202020204" pitchFamily="34" charset="0"/>
                <a:cs typeface="Times New Roman" panose="02020603050405020304" pitchFamily="18" charset="0"/>
              </a:rPr>
              <a:t>Annual Report(AR) (2017) Annual Reports, investor.com, Retrieved from: https://investor.gm.com/node/18306/html</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200000"/>
              </a:lnSpc>
              <a:spcBef>
                <a:spcPts val="0"/>
              </a:spcBef>
              <a:spcAft>
                <a:spcPts val="0"/>
              </a:spcAft>
            </a:pPr>
            <a:r>
              <a:rPr lang="en-US" sz="1600" dirty="0">
                <a:latin typeface="Times New Roman" panose="02020603050405020304" pitchFamily="18" charset="0"/>
                <a:ea typeface="Arial" panose="020B0604020202020204" pitchFamily="34" charset="0"/>
                <a:cs typeface="Times New Roman" panose="02020603050405020304" pitchFamily="18" charset="0"/>
              </a:rPr>
              <a:t>Annual Report(AR) (2018) Annual Reports, ford.com, Retrieved from: https://s22.q4cdn.com/857684434/files/doc_financials/2018/annual/2018-Annual-Report.pdf</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200000"/>
              </a:lnSpc>
              <a:spcBef>
                <a:spcPts val="0"/>
              </a:spcBef>
              <a:spcAft>
                <a:spcPts val="0"/>
              </a:spcAft>
            </a:pPr>
            <a:r>
              <a:rPr lang="en-US" sz="1600" dirty="0">
                <a:latin typeface="Times New Roman" panose="02020603050405020304" pitchFamily="18" charset="0"/>
                <a:ea typeface="Arial" panose="020B0604020202020204" pitchFamily="34" charset="0"/>
                <a:cs typeface="Times New Roman" panose="02020603050405020304" pitchFamily="18" charset="0"/>
              </a:rPr>
              <a:t>Annual Reports (2019) Annual Reports, annualreports.com, Retrieved from: http://www.annualreports.com/Company/general-motors</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E07FA844-7F5E-4161-9EDB-680D509694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pic>
        <p:nvPicPr>
          <p:cNvPr id="6" name="1989excerpt">
            <a:hlinkClick r:id="" action="ppaction://media"/>
            <a:extLst>
              <a:ext uri="{FF2B5EF4-FFF2-40B4-BE49-F238E27FC236}">
                <a16:creationId xmlns:a16="http://schemas.microsoft.com/office/drawing/2014/main" id="{8B847F94-A8E1-4DE2-B7E1-ACD34014CDE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430000" y="6113060"/>
            <a:ext cx="609600" cy="609600"/>
          </a:xfrm>
          <a:prstGeom prst="rect">
            <a:avLst/>
          </a:prstGeom>
        </p:spPr>
      </p:pic>
    </p:spTree>
    <p:extLst>
      <p:ext uri="{BB962C8B-B14F-4D97-AF65-F5344CB8AC3E}">
        <p14:creationId xmlns:p14="http://schemas.microsoft.com/office/powerpoint/2010/main" val="1675689542"/>
      </p:ext>
    </p:extLst>
  </p:cSld>
  <p:clrMapOvr>
    <a:masterClrMapping/>
  </p:clrMapOvr>
  <mc:AlternateContent xmlns:mc="http://schemas.openxmlformats.org/markup-compatibility/2006">
    <mc:Choice xmlns:p14="http://schemas.microsoft.com/office/powerpoint/2010/main" Requires="p14">
      <p:transition spd="med" p14:dur="700" advClick="0" advTm="3700">
        <p:fade/>
      </p:transition>
    </mc:Choice>
    <mc:Fallback>
      <p:transition spd="med" advClick="0" advTm="37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audio>
              <p:cMediaNode vol="80000" numSld="999" showWhenStopped="0">
                <p:cTn id="8"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05A26C-8623-4CF6-95A3-CE3146E97316}"/>
              </a:ext>
            </a:extLst>
          </p:cNvPr>
          <p:cNvSpPr/>
          <p:nvPr/>
        </p:nvSpPr>
        <p:spPr>
          <a:xfrm>
            <a:off x="963828" y="955759"/>
            <a:ext cx="9860691" cy="4946482"/>
          </a:xfrm>
          <a:prstGeom prst="rect">
            <a:avLst/>
          </a:prstGeom>
        </p:spPr>
        <p:txBody>
          <a:bodyPr wrap="square">
            <a:spAutoFit/>
          </a:bodyPr>
          <a:lstStyle/>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Buss, R., Croteau, H., Davidson, S., Kerrey, C., Van De Winkle. (2014) The Sustainability Business Case for General Motors, Master’s Project for the University of Michigan, Retrieved from: https://deepblue.lib.umich.edu/bitstream/handle/2027.42/106571/GM%20Masters%20Project%20Report%20Final%202014.pdf?sequence=1</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CBE (2019)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Social Responsibility and Risk Final Assessment</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Outline and Rubric, Brandman, Retrieved from: https://brandman-cbeupload.s3.amazonaws.com/assets/16265/Social_Responsibility_and_Risk_Final_Assessment.pdf</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Comparably (2017)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Ford Motor Company Culture - October 2017</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video, Retrieved from: https://www.youtube.com/watch?v=iwxVAl50Y7U</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Culture (2019)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Our Culture</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Ford Corporate, Retrieved from https://corporate.ford.com/careers/culture.html</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52F3B7A6-9B9B-4A03-89FC-43F3C554C9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0822077"/>
      </p:ext>
    </p:extLst>
  </p:cSld>
  <p:clrMapOvr>
    <a:masterClrMapping/>
  </p:clrMapOvr>
  <mc:AlternateContent xmlns:mc="http://schemas.openxmlformats.org/markup-compatibility/2006">
    <mc:Choice xmlns:p14="http://schemas.microsoft.com/office/powerpoint/2010/main" Requires="p14">
      <p:transition spd="med" p14:dur="700" advTm="3666">
        <p:fade/>
      </p:transition>
    </mc:Choice>
    <mc:Fallback>
      <p:transition spd="med" advTm="3666">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3F31A1-75E1-494E-8AB3-1F1431C48747}"/>
              </a:ext>
            </a:extLst>
          </p:cNvPr>
          <p:cNvSpPr/>
          <p:nvPr/>
        </p:nvSpPr>
        <p:spPr>
          <a:xfrm>
            <a:off x="716692" y="463316"/>
            <a:ext cx="10453816" cy="5931367"/>
          </a:xfrm>
          <a:prstGeom prst="rect">
            <a:avLst/>
          </a:prstGeom>
        </p:spPr>
        <p:txBody>
          <a:bodyPr wrap="square">
            <a:spAutoFit/>
          </a:bodyPr>
          <a:lstStyle/>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Data Sheets (2019)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Material Safety Data Sheet</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Ford Motor Company, Retrieved from: https://performanceparts.ford.com/download/PDFS/MSDS%20M-19546-A12%20US%20ENGLISH%202-24-2011.pdf</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Davenport, C. (2015)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Nations Approve Landmark Climate Accord in Paris</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the Associated Press, December 12, 2015. Retrieved from: http://www.ssgates.com/climate-change-textcoding.pdf</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EPA (2019) Hazardous Waste Cleanup: Buick City Facility - Flint, Michigan, epa.gov  https://www.epa.gov/hwcorrectiveactionsites/hazardous-waste-cleanup-buick-city-facility-flint-michigan</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EPA-Sustainability (2019) Sustainability, epa.gov; retrieved from: https://www.epa.gov/sustainability</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Ford.com (2019) </a:t>
            </a: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WebPage</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Url</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https://corporate.ford.com</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Fortune (2019)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Fortune 500 top 100</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fortune .com, Retrieved from: http://fortune.com/fortune500/general-motors/ </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Frank, R (2014) General Motors and the Breakdown of Corporate Social Responsibility, Highbrow Magazine; Retrieved from: https://www.highbrowmagazine.com/4185-general-motors-and-breakdown-corporate-social-responsibility</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Gm.com (2019) </a:t>
            </a: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WebPage</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Url</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https://www.gm.com/</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88C8DA3F-408F-4A17-A905-D4E69ACEC2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9428580"/>
      </p:ext>
    </p:extLst>
  </p:cSld>
  <p:clrMapOvr>
    <a:masterClrMapping/>
  </p:clrMapOvr>
  <mc:AlternateContent xmlns:mc="http://schemas.openxmlformats.org/markup-compatibility/2006">
    <mc:Choice xmlns:p14="http://schemas.microsoft.com/office/powerpoint/2010/main" Requires="p14">
      <p:transition spd="med" p14:dur="700" advTm="3468">
        <p:fade/>
      </p:transition>
    </mc:Choice>
    <mc:Fallback>
      <p:transition spd="med" advTm="3468">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DCD93AB-D36E-4E8F-A9AD-65BCEDB1B727}"/>
              </a:ext>
            </a:extLst>
          </p:cNvPr>
          <p:cNvPicPr>
            <a:picLocks noGrp="1" noChangeAspect="1"/>
          </p:cNvPicPr>
          <p:nvPr>
            <p:ph idx="1"/>
          </p:nvPr>
        </p:nvPicPr>
        <p:blipFill>
          <a:blip r:embed="rId7"/>
          <a:stretch>
            <a:fillRect/>
          </a:stretch>
        </p:blipFill>
        <p:spPr>
          <a:xfrm>
            <a:off x="-124691" y="0"/>
            <a:ext cx="12316691" cy="7847306"/>
          </a:xfrm>
          <a:prstGeom prst="rect">
            <a:avLst/>
          </a:prstGeom>
        </p:spPr>
      </p:pic>
      <p:pic>
        <p:nvPicPr>
          <p:cNvPr id="5" name="slide 2">
            <a:hlinkClick r:id="" action="ppaction://media"/>
            <a:extLst>
              <a:ext uri="{FF2B5EF4-FFF2-40B4-BE49-F238E27FC236}">
                <a16:creationId xmlns:a16="http://schemas.microsoft.com/office/drawing/2014/main" id="{8DDDD890-EA04-40BB-ABC0-6F395487D61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27027" y="6316362"/>
            <a:ext cx="609600" cy="609600"/>
          </a:xfrm>
          <a:prstGeom prst="rect">
            <a:avLst/>
          </a:prstGeom>
        </p:spPr>
      </p:pic>
      <p:pic>
        <p:nvPicPr>
          <p:cNvPr id="8" name="Audio 7">
            <a:hlinkClick r:id="" action="ppaction://media"/>
            <a:extLst>
              <a:ext uri="{FF2B5EF4-FFF2-40B4-BE49-F238E27FC236}">
                <a16:creationId xmlns:a16="http://schemas.microsoft.com/office/drawing/2014/main" id="{2CAFA861-01E7-4834-A195-94AA6763B42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14693769"/>
      </p:ext>
    </p:extLst>
  </p:cSld>
  <p:clrMapOvr>
    <a:masterClrMapping/>
  </p:clrMapOvr>
  <mc:AlternateContent xmlns:mc="http://schemas.openxmlformats.org/markup-compatibility/2006">
    <mc:Choice xmlns:p14="http://schemas.microsoft.com/office/powerpoint/2010/main" Requires="p14">
      <p:transition spd="med" p14:dur="700" advTm="31630">
        <p:fade/>
      </p:transition>
    </mc:Choice>
    <mc:Fallback>
      <p:transition spd="med" advTm="316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1" presetClass="mediacall" presetSubtype="0" fill="hold" nodeType="withEffect">
                                  <p:stCondLst>
                                    <p:cond delay="0"/>
                                  </p:stCondLst>
                                  <p:childTnLst>
                                    <p:cmd type="call" cmd="playFrom(0.0)">
                                      <p:cBhvr>
                                        <p:cTn id="9" dur="305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43" objId="5"/>
        <p14:stopEvt time="30580"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9EEB577-FDE3-45BF-A838-0FFBB057672B}"/>
              </a:ext>
            </a:extLst>
          </p:cNvPr>
          <p:cNvSpPr/>
          <p:nvPr/>
        </p:nvSpPr>
        <p:spPr>
          <a:xfrm>
            <a:off x="790834" y="0"/>
            <a:ext cx="9934831" cy="6916252"/>
          </a:xfrm>
          <a:prstGeom prst="rect">
            <a:avLst/>
          </a:prstGeom>
        </p:spPr>
        <p:txBody>
          <a:bodyPr wrap="square">
            <a:spAutoFit/>
          </a:bodyPr>
          <a:lstStyle/>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Gm Sustainability Report (SR) (2018) Sustainability Report, gm.com, Retrieved from: https://www.gmsustainability.com/_pdf/downloads/GM_2017_SR.pdf</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Investor (2018) Investors, gm.com, Retrieved from: https://investor.gm.com/investor-relations</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Investors (2018) Investors, ford.com, Retrieved from: https://www.shareholder.ford.com/home/default.aspx</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Jones, J. (2019)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10 Largest Automakers in the World</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Largest.org, Retrieved from: https://largest.org/technology/automakers/</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Karuku</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S. (2016)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Ford Supply Chain Management</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video, Retrieved from: https://www.youtube.com/watch?v=OaDhAnxEDdU</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Levin, D (2019)  General Motors, In Race to Auto 2.0, Leads In Snagging Israeli High-Tech Partnerships And Talent,  Forbe.com Jun 13, 2019, https://www.forbes.com/sites/doronlevin/2019/06/13/general-motors-in-race-to-auto-2-0-leads-in-snagging-israeli-high-tech-partnerships-and-talent/#74146fe35bf5</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MacArthur, E (2010)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Ford Motor Company River Rouge production plant</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(Michigan, USA), the Ellen MacArthur Foundation, Retrieved from: https://www.ellenmacarthurfoundation.org/news/ford-motor-company-river-rouge-production-plant-michigan-usa</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2AE8C7BB-E661-40CF-BEFB-631B8974B1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96664491"/>
      </p:ext>
    </p:extLst>
  </p:cSld>
  <p:clrMapOvr>
    <a:masterClrMapping/>
  </p:clrMapOvr>
  <mc:AlternateContent xmlns:mc="http://schemas.openxmlformats.org/markup-compatibility/2006">
    <mc:Choice xmlns:p14="http://schemas.microsoft.com/office/powerpoint/2010/main" Requires="p14">
      <p:transition spd="med" p14:dur="700" advTm="3515">
        <p:fade/>
      </p:transition>
    </mc:Choice>
    <mc:Fallback>
      <p:transition spd="med" advTm="3515">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E6F3B4-4E74-4147-BFF3-71C02F3894EB}"/>
              </a:ext>
            </a:extLst>
          </p:cNvPr>
          <p:cNvSpPr/>
          <p:nvPr/>
        </p:nvSpPr>
        <p:spPr>
          <a:xfrm>
            <a:off x="593123" y="349458"/>
            <a:ext cx="10527957" cy="5931367"/>
          </a:xfrm>
          <a:prstGeom prst="rect">
            <a:avLst/>
          </a:prstGeom>
        </p:spPr>
        <p:txBody>
          <a:bodyPr wrap="square">
            <a:spAutoFit/>
          </a:bodyPr>
          <a:lstStyle/>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National, A. (2019) Hazardous Waste Management System; Identification and Listing of Hazardous Waste Final Exclusion, federalregistar.gov, https://www.federalregister.gov/documents/2003/07/30/03-19285/hazardous-waste-management-system-identification-and-listing-of-hazardous-waste-final-exclusion</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Operations (2019) Operations, gm.com, Retrieved from: 	https://www.gmsustainability.com/manage/operations.html</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lvl="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Portal (2019)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Ford Supplier Portal</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Url</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https://fsp.portal.covisint.com/web/portal/</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Recycling (2019) GM Auto Recycling, Inc. </a:t>
            </a: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JunkYard</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Retrieved from:  https://www.salvageparts.com/junk-yards/gm-auto-recycling-inc-rancho-cordova</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Reporting (2019) Reporting Practices, gm.com, Retrieved from: https://www.gmsustainability.com/aspire/reporting.html</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Shell Oil (1977).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Fuel Economy of the Gasoline Engine</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John Wiley &amp; Sons, New York. (ISBN 0-470-99132-1)</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Somerville, H (2018) GM's driverless car bet faces a long road ahead, reuters.com, Retrieved from: https://www.reuters.com/article/us-gm-selfdriving-cruise-insight/gms-driverless-car-bet-faces-long-road-ahead-idUSKCN1MY0CK</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95E67502-D2BD-4E6E-8535-A4A05A28D7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47552780"/>
      </p:ext>
    </p:extLst>
  </p:cSld>
  <p:clrMapOvr>
    <a:masterClrMapping/>
  </p:clrMapOvr>
  <mc:AlternateContent xmlns:mc="http://schemas.openxmlformats.org/markup-compatibility/2006">
    <mc:Choice xmlns:p14="http://schemas.microsoft.com/office/powerpoint/2010/main" Requires="p14">
      <p:transition spd="med" p14:dur="700" advTm="3302">
        <p:fade/>
      </p:transition>
    </mc:Choice>
    <mc:Fallback>
      <p:transition spd="med" advTm="3302">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25F1CD-8890-4187-988D-1DE4E330FC08}"/>
              </a:ext>
            </a:extLst>
          </p:cNvPr>
          <p:cNvSpPr/>
          <p:nvPr/>
        </p:nvSpPr>
        <p:spPr>
          <a:xfrm>
            <a:off x="741405" y="494270"/>
            <a:ext cx="10256109" cy="3961597"/>
          </a:xfrm>
          <a:prstGeom prst="rect">
            <a:avLst/>
          </a:prstGeom>
        </p:spPr>
        <p:txBody>
          <a:bodyPr wrap="square">
            <a:spAutoFit/>
          </a:bodyPr>
          <a:lstStyle/>
          <a:p>
            <a:pPr marL="342900" lvl="0" indent="-342900">
              <a:lnSpc>
                <a:spcPct val="200000"/>
              </a:lnSpc>
            </a:pP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SustainGM</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(2018) Our management approach to Supply Chain, gm.com, Retrieved from: `	https://www.gmsustainability.com/manage/supply.html</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Sustain (2018)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Sustainability Report</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ford.com, Retrieved from: https://corporate.ford.com/microsites/sustainability-report-2018-19/assets/files/sr18.pdf</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UN (2014</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Ford Motor Company: The Aligned Business Framework</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United Nations Global Compact Sustainable Supply chains: Resources &amp; Practices: Retrieved from http://supply-chain.unglobalcompact.org/site/article/50</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200000"/>
              </a:lnSpc>
            </a:pPr>
            <a:r>
              <a:rPr lang="en-US" sz="1600" dirty="0" err="1">
                <a:solidFill>
                  <a:srgbClr val="000000"/>
                </a:solidFill>
                <a:latin typeface="Times New Roman" panose="02020603050405020304" pitchFamily="18" charset="0"/>
                <a:ea typeface="Arial" panose="020B0604020202020204" pitchFamily="34" charset="0"/>
                <a:cs typeface="Times New Roman" panose="02020603050405020304" pitchFamily="18" charset="0"/>
              </a:rPr>
              <a:t>Whalan</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M. (2006) </a:t>
            </a:r>
            <a:r>
              <a:rPr lang="en-US" sz="1600" i="1"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Ford Manufacturing Supply Chain</a:t>
            </a:r>
            <a:r>
              <a:rPr lang="en-US" sz="16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video,  https://www.youtube.com/watch?time_continue=23&amp;v=qyO9QSo0FjU</a:t>
            </a:r>
            <a:endParaRPr lang="en-US" sz="16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1B5923FC-EAAA-4BC8-8FBC-16D0090542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948814767"/>
      </p:ext>
    </p:extLst>
  </p:cSld>
  <p:clrMapOvr>
    <a:masterClrMapping/>
  </p:clrMapOvr>
  <mc:AlternateContent xmlns:mc="http://schemas.openxmlformats.org/markup-compatibility/2006">
    <mc:Choice xmlns:p14="http://schemas.microsoft.com/office/powerpoint/2010/main" Requires="p14">
      <p:transition spd="med" p14:dur="700" advTm="3516">
        <p:fade/>
      </p:transition>
    </mc:Choice>
    <mc:Fallback>
      <p:transition spd="med" advTm="3516">
        <p:fade/>
      </p:transition>
    </mc:Fallback>
  </mc:AlternateContent>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FE85-B77A-453B-8F9B-1285ACA1B378}"/>
              </a:ext>
            </a:extLst>
          </p:cNvPr>
          <p:cNvSpPr>
            <a:spLocks noGrp="1"/>
          </p:cNvSpPr>
          <p:nvPr>
            <p:ph type="title"/>
          </p:nvPr>
        </p:nvSpPr>
        <p:spPr>
          <a:xfrm>
            <a:off x="352521" y="2090844"/>
            <a:ext cx="3363974" cy="1734202"/>
          </a:xfrm>
          <a:noFill/>
          <a:ln>
            <a:noFill/>
          </a:ln>
        </p:spPr>
        <p:txBody>
          <a:bodyPr vert="horz" wrap="square" lIns="274320" tIns="182880" rIns="274320" bIns="182880" rtlCol="0" anchorCtr="1">
            <a:normAutofit/>
          </a:bodyPr>
          <a:lstStyle/>
          <a:p>
            <a:r>
              <a:rPr lang="en-US" sz="2400" dirty="0">
                <a:solidFill>
                  <a:schemeClr val="bg1"/>
                </a:solidFill>
              </a:rPr>
              <a:t>Social Progress Continues To Increase</a:t>
            </a:r>
          </a:p>
        </p:txBody>
      </p:sp>
      <p:pic>
        <p:nvPicPr>
          <p:cNvPr id="14" name="Content Placeholder 3">
            <a:extLst>
              <a:ext uri="{FF2B5EF4-FFF2-40B4-BE49-F238E27FC236}">
                <a16:creationId xmlns:a16="http://schemas.microsoft.com/office/drawing/2014/main" id="{BADDC03C-0AD3-4C06-AB86-BFFAE9BBA1F7}"/>
              </a:ext>
            </a:extLst>
          </p:cNvPr>
          <p:cNvPicPr>
            <a:picLocks noChangeAspect="1"/>
          </p:cNvPicPr>
          <p:nvPr/>
        </p:nvPicPr>
        <p:blipFill>
          <a:blip r:embed="rId8"/>
          <a:stretch>
            <a:fillRect/>
          </a:stretch>
        </p:blipFill>
        <p:spPr>
          <a:xfrm>
            <a:off x="3995083" y="0"/>
            <a:ext cx="8196916" cy="6858000"/>
          </a:xfrm>
          <a:prstGeom prst="rect">
            <a:avLst/>
          </a:prstGeom>
        </p:spPr>
      </p:pic>
      <p:pic>
        <p:nvPicPr>
          <p:cNvPr id="5" name="slide 3">
            <a:hlinkClick r:id="" action="ppaction://media"/>
            <a:extLst>
              <a:ext uri="{FF2B5EF4-FFF2-40B4-BE49-F238E27FC236}">
                <a16:creationId xmlns:a16="http://schemas.microsoft.com/office/drawing/2014/main" id="{9375A6D2-145B-44DC-A96E-4B482E86784D}"/>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82399" y="6248400"/>
            <a:ext cx="609600" cy="609600"/>
          </a:xfrm>
          <a:prstGeom prst="rect">
            <a:avLst/>
          </a:prstGeom>
        </p:spPr>
      </p:pic>
      <p:pic>
        <p:nvPicPr>
          <p:cNvPr id="8" name="Audio 7">
            <a:hlinkClick r:id="" action="ppaction://media"/>
            <a:extLst>
              <a:ext uri="{FF2B5EF4-FFF2-40B4-BE49-F238E27FC236}">
                <a16:creationId xmlns:a16="http://schemas.microsoft.com/office/drawing/2014/main" id="{C9626674-2A04-4D75-B82A-95CF7EC62474}"/>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274845739"/>
      </p:ext>
    </p:extLst>
  </p:cSld>
  <p:clrMapOvr>
    <a:masterClrMapping/>
  </p:clrMapOvr>
  <mc:AlternateContent xmlns:mc="http://schemas.openxmlformats.org/markup-compatibility/2006">
    <mc:Choice xmlns:p14="http://schemas.microsoft.com/office/powerpoint/2010/main" Requires="p14">
      <p:transition spd="med" p14:dur="700" advTm="10847">
        <p:fade/>
      </p:transition>
    </mc:Choice>
    <mc:Fallback>
      <p:transition spd="med" advTm="108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 presetClass="mediacall" presetSubtype="0" fill="hold" nodeType="withEffect">
                                  <p:stCondLst>
                                    <p:cond delay="0"/>
                                  </p:stCondLst>
                                  <p:childTnLst>
                                    <p:cmd type="call" cmd="playFrom(0.0)">
                                      <p:cBhvr>
                                        <p:cTn id="9" dur="87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1347" objId="5"/>
        <p14:stopEvt time="10096"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7">
            <a:extLst>
              <a:ext uri="{FF2B5EF4-FFF2-40B4-BE49-F238E27FC236}">
                <a16:creationId xmlns:a16="http://schemas.microsoft.com/office/drawing/2014/main" id="{C758EC8D-68D1-4138-B719-BE00C78AD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 y="0"/>
            <a:ext cx="1220724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9">
            <a:extLst>
              <a:ext uri="{FF2B5EF4-FFF2-40B4-BE49-F238E27FC236}">
                <a16:creationId xmlns:a16="http://schemas.microsoft.com/office/drawing/2014/main" id="{514579E4-5B5F-42C9-B08F-A904C81B1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811"/>
            <a:ext cx="2556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20552-8371-4EA4-9DAC-A2E379E8C8CD}"/>
              </a:ext>
            </a:extLst>
          </p:cNvPr>
          <p:cNvSpPr>
            <a:spLocks noGrp="1"/>
          </p:cNvSpPr>
          <p:nvPr>
            <p:ph type="title"/>
          </p:nvPr>
        </p:nvSpPr>
        <p:spPr>
          <a:xfrm rot="16200000">
            <a:off x="-1322904" y="2514944"/>
            <a:ext cx="5054601" cy="1955108"/>
          </a:xfrm>
          <a:prstGeom prst="ellipse">
            <a:avLst/>
          </a:prstGeom>
        </p:spPr>
        <p:txBody>
          <a:bodyPr anchor="b">
            <a:normAutofit/>
          </a:bodyPr>
          <a:lstStyle/>
          <a:p>
            <a:pPr algn="r"/>
            <a:r>
              <a:rPr lang="en-US" sz="4000">
                <a:solidFill>
                  <a:srgbClr val="FFFFFF"/>
                </a:solidFill>
              </a:rPr>
              <a:t>Sustainability</a:t>
            </a:r>
          </a:p>
        </p:txBody>
      </p:sp>
      <p:sp>
        <p:nvSpPr>
          <p:cNvPr id="3" name="Content Placeholder 2">
            <a:extLst>
              <a:ext uri="{FF2B5EF4-FFF2-40B4-BE49-F238E27FC236}">
                <a16:creationId xmlns:a16="http://schemas.microsoft.com/office/drawing/2014/main" id="{76FF7D26-A17D-489C-8793-D06DA35FC052}"/>
              </a:ext>
            </a:extLst>
          </p:cNvPr>
          <p:cNvSpPr>
            <a:spLocks noGrp="1"/>
          </p:cNvSpPr>
          <p:nvPr>
            <p:ph idx="1"/>
          </p:nvPr>
        </p:nvSpPr>
        <p:spPr>
          <a:xfrm>
            <a:off x="3589571" y="2571825"/>
            <a:ext cx="6670520" cy="1708728"/>
          </a:xfrm>
          <a:noFill/>
        </p:spPr>
        <p:txBody>
          <a:bodyPr anchor="t">
            <a:normAutofit/>
          </a:bodyPr>
          <a:lstStyle/>
          <a:p>
            <a:r>
              <a:rPr lang="en-US" sz="2400" dirty="0"/>
              <a:t>Maintaining a state of a dynamic balance of a system with its major elements interacting with each others and its relations with the higher system. </a:t>
            </a:r>
          </a:p>
          <a:p>
            <a:endParaRPr lang="en-US" sz="2400" dirty="0"/>
          </a:p>
        </p:txBody>
      </p:sp>
      <p:sp>
        <p:nvSpPr>
          <p:cNvPr id="13" name="Rectangle 11">
            <a:extLst>
              <a:ext uri="{FF2B5EF4-FFF2-40B4-BE49-F238E27FC236}">
                <a16:creationId xmlns:a16="http://schemas.microsoft.com/office/drawing/2014/main" id="{B41BF6CF-E1B8-4EE2-9AE1-86A58DAFD7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slide 4">
            <a:hlinkClick r:id="" action="ppaction://media"/>
            <a:extLst>
              <a:ext uri="{FF2B5EF4-FFF2-40B4-BE49-F238E27FC236}">
                <a16:creationId xmlns:a16="http://schemas.microsoft.com/office/drawing/2014/main" id="{63AF6ED3-827A-425B-BFBB-3F40DB902FF4}"/>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45240" y="6112475"/>
            <a:ext cx="609600" cy="609600"/>
          </a:xfrm>
          <a:prstGeom prst="rect">
            <a:avLst/>
          </a:prstGeom>
        </p:spPr>
      </p:pic>
      <p:pic>
        <p:nvPicPr>
          <p:cNvPr id="18" name="Audio 17">
            <a:hlinkClick r:id="" action="ppaction://media"/>
            <a:extLst>
              <a:ext uri="{FF2B5EF4-FFF2-40B4-BE49-F238E27FC236}">
                <a16:creationId xmlns:a16="http://schemas.microsoft.com/office/drawing/2014/main" id="{631704BE-E587-4AD8-B53C-5E272D1D6878}"/>
              </a:ext>
            </a:extLst>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141807024"/>
      </p:ext>
    </p:extLst>
  </p:cSld>
  <p:clrMapOvr>
    <a:masterClrMapping/>
  </p:clrMapOvr>
  <mc:AlternateContent xmlns:mc="http://schemas.openxmlformats.org/markup-compatibility/2006">
    <mc:Choice xmlns:p14="http://schemas.microsoft.com/office/powerpoint/2010/main" Requires="p14">
      <p:transition spd="med" p14:dur="700" advTm="12452">
        <p:fade/>
      </p:transition>
    </mc:Choice>
    <mc:Fallback>
      <p:transition spd="med" advTm="1245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 presetClass="mediacall" presetSubtype="0" fill="hold" nodeType="withEffect">
                                  <p:stCondLst>
                                    <p:cond delay="0"/>
                                  </p:stCondLst>
                                  <p:childTnLst>
                                    <p:cmd type="call" cmd="playFrom(0.0)">
                                      <p:cBhvr>
                                        <p:cTn id="9" dur="106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981" objId="4"/>
        <p14:stopEvt time="11613"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F20552-8371-4EA4-9DAC-A2E379E8C8CD}"/>
              </a:ext>
            </a:extLst>
          </p:cNvPr>
          <p:cNvSpPr>
            <a:spLocks noGrp="1"/>
          </p:cNvSpPr>
          <p:nvPr>
            <p:ph type="title"/>
          </p:nvPr>
        </p:nvSpPr>
        <p:spPr>
          <a:xfrm>
            <a:off x="566058" y="836023"/>
            <a:ext cx="3243942" cy="5183777"/>
          </a:xfrm>
          <a:prstGeom prst="ellipse">
            <a:avLst/>
          </a:prstGeom>
        </p:spPr>
        <p:txBody>
          <a:bodyPr anchor="ctr">
            <a:normAutofit/>
          </a:bodyPr>
          <a:lstStyle/>
          <a:p>
            <a:r>
              <a:rPr lang="en-US" sz="2400" dirty="0">
                <a:solidFill>
                  <a:srgbClr val="FFFFFF"/>
                </a:solidFill>
              </a:rPr>
              <a:t>Sustainability </a:t>
            </a:r>
            <a:br>
              <a:rPr lang="en-US" sz="2400" dirty="0">
                <a:solidFill>
                  <a:srgbClr val="FFFFFF"/>
                </a:solidFill>
              </a:rPr>
            </a:br>
            <a:r>
              <a:rPr lang="en-US" sz="2400" dirty="0">
                <a:solidFill>
                  <a:srgbClr val="FFFFFF"/>
                </a:solidFill>
              </a:rPr>
              <a:t>In The </a:t>
            </a:r>
            <a:br>
              <a:rPr lang="en-US" sz="2400" dirty="0">
                <a:solidFill>
                  <a:srgbClr val="FFFFFF"/>
                </a:solidFill>
              </a:rPr>
            </a:br>
            <a:r>
              <a:rPr lang="en-US" sz="2400" dirty="0">
                <a:solidFill>
                  <a:srgbClr val="FFFFFF"/>
                </a:solidFill>
              </a:rPr>
              <a:t>Supply Chain</a:t>
            </a:r>
          </a:p>
        </p:txBody>
      </p:sp>
      <p:sp>
        <p:nvSpPr>
          <p:cNvPr id="12" name="Rectangle 11">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B95427B4-5495-40A4-8257-DFA273566164}"/>
              </a:ext>
            </a:extLst>
          </p:cNvPr>
          <p:cNvGraphicFramePr>
            <a:graphicFrameLocks noGrp="1"/>
          </p:cNvGraphicFramePr>
          <p:nvPr>
            <p:ph idx="1"/>
            <p:extLst>
              <p:ext uri="{D42A27DB-BD31-4B8C-83A1-F6EECF244321}">
                <p14:modId xmlns:p14="http://schemas.microsoft.com/office/powerpoint/2010/main" val="4213654696"/>
              </p:ext>
            </p:extLst>
          </p:nvPr>
        </p:nvGraphicFramePr>
        <p:xfrm>
          <a:off x="4658815" y="804672"/>
          <a:ext cx="5990136" cy="52620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slide 5">
            <a:hlinkClick r:id="" action="ppaction://media"/>
            <a:extLst>
              <a:ext uri="{FF2B5EF4-FFF2-40B4-BE49-F238E27FC236}">
                <a16:creationId xmlns:a16="http://schemas.microsoft.com/office/drawing/2014/main" id="{D45D3E7A-4979-428F-AB8E-411234D2F9C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292840" y="6184115"/>
            <a:ext cx="609600" cy="609600"/>
          </a:xfrm>
          <a:prstGeom prst="rect">
            <a:avLst/>
          </a:prstGeom>
        </p:spPr>
      </p:pic>
      <p:pic>
        <p:nvPicPr>
          <p:cNvPr id="9" name="Audio 8">
            <a:hlinkClick r:id="" action="ppaction://media"/>
            <a:extLst>
              <a:ext uri="{FF2B5EF4-FFF2-40B4-BE49-F238E27FC236}">
                <a16:creationId xmlns:a16="http://schemas.microsoft.com/office/drawing/2014/main" id="{B68CB80E-14C4-4D0E-8B90-CC383E7A9C19}"/>
              </a:ext>
            </a:extLst>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25419391"/>
      </p:ext>
    </p:extLst>
  </p:cSld>
  <p:clrMapOvr>
    <a:masterClrMapping/>
  </p:clrMapOvr>
  <mc:AlternateContent xmlns:mc="http://schemas.openxmlformats.org/markup-compatibility/2006">
    <mc:Choice xmlns:p14="http://schemas.microsoft.com/office/powerpoint/2010/main" Requires="p14">
      <p:transition spd="med" p14:dur="700" advTm="11765">
        <p:fade/>
      </p:transition>
    </mc:Choice>
    <mc:Fallback>
      <p:transition spd="med" advTm="1176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par>
                                <p:cTn id="8" presetID="1" presetClass="mediacall" presetSubtype="0" fill="hold" nodeType="withEffect">
                                  <p:stCondLst>
                                    <p:cond delay="0"/>
                                  </p:stCondLst>
                                  <p:childTnLst>
                                    <p:cmd type="call" cmd="playFrom(0.0)">
                                      <p:cBhvr>
                                        <p:cTn id="9" dur="10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4"/>
                </p:tgtEl>
              </p:cMediaNode>
            </p:audi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Graphic spid="5" grpId="0">
        <p:bldAsOne/>
      </p:bldGraphic>
    </p:bldLst>
  </p:timing>
  <p:extLst>
    <p:ext uri="{E180D4A7-C9FB-4DFB-919C-405C955672EB}">
      <p14:showEvtLst xmlns:p14="http://schemas.microsoft.com/office/powerpoint/2010/main">
        <p14:playEvt time="968" objId="4"/>
        <p14:stopEvt time="11185"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3">
            <a:extLst>
              <a:ext uri="{FF2B5EF4-FFF2-40B4-BE49-F238E27FC236}">
                <a16:creationId xmlns:a16="http://schemas.microsoft.com/office/drawing/2014/main" id="{30B3D270-B19D-4DB8-BD3C-3E707485B5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54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40620-8485-4E4F-A230-AB4651ED1418}"/>
              </a:ext>
            </a:extLst>
          </p:cNvPr>
          <p:cNvSpPr>
            <a:spLocks noGrp="1"/>
          </p:cNvSpPr>
          <p:nvPr>
            <p:ph type="title"/>
          </p:nvPr>
        </p:nvSpPr>
        <p:spPr>
          <a:xfrm>
            <a:off x="566058" y="836023"/>
            <a:ext cx="2718788" cy="5183777"/>
          </a:xfrm>
        </p:spPr>
        <p:txBody>
          <a:bodyPr vert="horz" lIns="91440" tIns="45720" rIns="91440" bIns="45720" rtlCol="0" anchor="ctr">
            <a:normAutofit/>
          </a:bodyPr>
          <a:lstStyle/>
          <a:p>
            <a:r>
              <a:rPr lang="en-US" sz="2400" dirty="0">
                <a:solidFill>
                  <a:srgbClr val="FFFFFF"/>
                </a:solidFill>
              </a:rPr>
              <a:t>Supply Chain</a:t>
            </a:r>
            <a:br>
              <a:rPr lang="en-US" sz="2400" dirty="0">
                <a:solidFill>
                  <a:srgbClr val="FFFFFF"/>
                </a:solidFill>
              </a:rPr>
            </a:br>
            <a:r>
              <a:rPr lang="en-US" sz="2400" dirty="0">
                <a:solidFill>
                  <a:srgbClr val="FFFFFF"/>
                </a:solidFill>
              </a:rPr>
              <a:t>Sustainability</a:t>
            </a:r>
            <a:br>
              <a:rPr lang="en-US" sz="2400" dirty="0">
                <a:solidFill>
                  <a:srgbClr val="FFFFFF"/>
                </a:solidFill>
              </a:rPr>
            </a:br>
            <a:r>
              <a:rPr lang="en-US" sz="2400" dirty="0">
                <a:solidFill>
                  <a:srgbClr val="FFFFFF"/>
                </a:solidFill>
              </a:rPr>
              <a:t>(SCS)</a:t>
            </a:r>
            <a:br>
              <a:rPr lang="en-US" sz="2400" dirty="0">
                <a:solidFill>
                  <a:srgbClr val="FFFFFF"/>
                </a:solidFill>
              </a:rPr>
            </a:br>
            <a:r>
              <a:rPr lang="en-US" sz="2400" dirty="0">
                <a:solidFill>
                  <a:srgbClr val="FFFFFF"/>
                </a:solidFill>
              </a:rPr>
              <a:t>Means</a:t>
            </a:r>
          </a:p>
        </p:txBody>
      </p:sp>
      <p:sp>
        <p:nvSpPr>
          <p:cNvPr id="19" name="Rectangle 15">
            <a:extLst>
              <a:ext uri="{FF2B5EF4-FFF2-40B4-BE49-F238E27FC236}">
                <a16:creationId xmlns:a16="http://schemas.microsoft.com/office/drawing/2014/main" id="{49BDAF94-B52E-4307-B54C-EF413086F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20" name="Rectangle 3">
            <a:extLst>
              <a:ext uri="{FF2B5EF4-FFF2-40B4-BE49-F238E27FC236}">
                <a16:creationId xmlns:a16="http://schemas.microsoft.com/office/drawing/2014/main" id="{0714806C-ED46-4B34-9F0E-C4021D1AE438}"/>
              </a:ext>
            </a:extLst>
          </p:cNvPr>
          <p:cNvGraphicFramePr/>
          <p:nvPr>
            <p:extLst>
              <p:ext uri="{D42A27DB-BD31-4B8C-83A1-F6EECF244321}">
                <p14:modId xmlns:p14="http://schemas.microsoft.com/office/powerpoint/2010/main" val="3267778631"/>
              </p:ext>
            </p:extLst>
          </p:nvPr>
        </p:nvGraphicFramePr>
        <p:xfrm>
          <a:off x="4658815" y="804672"/>
          <a:ext cx="5990136" cy="52620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slide 6">
            <a:hlinkClick r:id="" action="ppaction://media"/>
            <a:extLst>
              <a:ext uri="{FF2B5EF4-FFF2-40B4-BE49-F238E27FC236}">
                <a16:creationId xmlns:a16="http://schemas.microsoft.com/office/drawing/2014/main" id="{AF72FB2E-B308-433E-BFB2-A384F332FB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45240" y="6248400"/>
            <a:ext cx="609600" cy="609600"/>
          </a:xfrm>
          <a:prstGeom prst="rect">
            <a:avLst/>
          </a:prstGeom>
        </p:spPr>
      </p:pic>
      <p:pic>
        <p:nvPicPr>
          <p:cNvPr id="8" name="Audio 7">
            <a:hlinkClick r:id="" action="ppaction://media"/>
            <a:extLst>
              <a:ext uri="{FF2B5EF4-FFF2-40B4-BE49-F238E27FC236}">
                <a16:creationId xmlns:a16="http://schemas.microsoft.com/office/drawing/2014/main" id="{5B7D41D3-CA22-4972-803D-42348CEA378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44385762"/>
      </p:ext>
    </p:extLst>
  </p:cSld>
  <p:clrMapOvr>
    <a:masterClrMapping/>
  </p:clrMapOvr>
  <mc:AlternateContent xmlns:mc="http://schemas.openxmlformats.org/markup-compatibility/2006">
    <mc:Choice xmlns:p14="http://schemas.microsoft.com/office/powerpoint/2010/main" Requires="p14">
      <p:transition spd="med" p14:dur="700" advTm="45097">
        <p:fade/>
      </p:transition>
    </mc:Choice>
    <mc:Fallback>
      <p:transition spd="med" advTm="450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448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bldLst>
      <p:bldGraphic spid="20" grpId="0">
        <p:bldAsOne/>
      </p:bldGraphic>
    </p:bldLst>
  </p:timing>
  <p:extLst>
    <p:ext uri="{E180D4A7-C9FB-4DFB-919C-405C955672EB}">
      <p14:showEvtLst xmlns:p14="http://schemas.microsoft.com/office/powerpoint/2010/main">
        <p14:playEvt time="16" objId="4"/>
        <p14:stopEvt time="44911"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B45490D-D15D-4BA9-9A82-EB458CBA508E}"/>
              </a:ext>
            </a:extLst>
          </p:cNvPr>
          <p:cNvSpPr>
            <a:spLocks noGrp="1" noChangeArrowheads="1"/>
          </p:cNvSpPr>
          <p:nvPr>
            <p:ph idx="1"/>
          </p:nvPr>
        </p:nvSpPr>
        <p:spPr bwMode="auto">
          <a:xfrm>
            <a:off x="3713573" y="558363"/>
            <a:ext cx="7397772" cy="61610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a:lnSpc>
                <a:spcPct val="170000"/>
              </a:lnSpc>
              <a:spcAft>
                <a:spcPts val="600"/>
              </a:spcAft>
              <a:buClrTx/>
              <a:buNone/>
            </a:pPr>
            <a:r>
              <a:rPr kumimoji="0" lang="en-US" altLang="en-US" sz="1100" b="0" i="0" u="none" strike="noStrike" cap="none" normalizeH="0" baseline="0" dirty="0">
                <a:ln>
                  <a:noFill/>
                </a:ln>
                <a:effectLst/>
                <a:latin typeface="+mn-lt"/>
                <a:cs typeface="Times New Roman" panose="02020603050405020304" pitchFamily="18" charset="0"/>
              </a:rPr>
              <a:t>GM was founded in 1908</a:t>
            </a:r>
            <a:r>
              <a:rPr lang="en-US" altLang="en-US" sz="1100" dirty="0">
                <a:latin typeface="+mn-lt"/>
                <a:cs typeface="Times New Roman" panose="02020603050405020304" pitchFamily="18" charset="0"/>
              </a:rPr>
              <a:t> and </a:t>
            </a:r>
            <a:r>
              <a:rPr kumimoji="0" lang="en-US" altLang="en-US" sz="1100" b="0" i="0" u="none" strike="noStrike" cap="none" normalizeH="0" baseline="0" dirty="0">
                <a:ln>
                  <a:noFill/>
                </a:ln>
                <a:effectLst/>
                <a:latin typeface="+mn-lt"/>
                <a:cs typeface="Times New Roman" panose="02020603050405020304" pitchFamily="18" charset="0"/>
              </a:rPr>
              <a:t>today sells its vehicles in  around 200 countries with manufacturing operations in more than 30 countries.  General Motors (NYSE: GM), once the world's largest vehicle manufacturer, is currently 13 on Fortune 500</a:t>
            </a:r>
            <a:r>
              <a:rPr lang="en-US" altLang="en-US" sz="1100" dirty="0">
                <a:latin typeface="+mn-lt"/>
                <a:cs typeface="Times New Roman" panose="02020603050405020304" pitchFamily="18" charset="0"/>
              </a:rPr>
              <a:t>. GM’s supply chain extents over 20,000 businesses are spending $100 billion on about 200,000 items, including raw materials, parts, supplies, freight, transportation, and other services an </a:t>
            </a:r>
            <a:r>
              <a:rPr kumimoji="0" lang="en-US" altLang="en-US" sz="1100" b="0" i="0" u="none" strike="noStrike" cap="none" normalizeH="0" baseline="0" dirty="0">
                <a:ln>
                  <a:noFill/>
                </a:ln>
                <a:effectLst/>
                <a:latin typeface="+mn-lt"/>
                <a:cs typeface="Times New Roman" panose="02020603050405020304" pitchFamily="18" charset="0"/>
              </a:rPr>
              <a:t>employs about </a:t>
            </a:r>
            <a:r>
              <a:rPr lang="en-US" altLang="en-US" sz="1100" dirty="0">
                <a:latin typeface="+mn-lt"/>
                <a:cs typeface="Times New Roman" panose="02020603050405020304" pitchFamily="18" charset="0"/>
              </a:rPr>
              <a:t>173</a:t>
            </a:r>
            <a:r>
              <a:rPr kumimoji="0" lang="en-US" altLang="en-US" sz="1100" b="0" i="0" u="none" strike="noStrike" cap="none" normalizeH="0" baseline="0" dirty="0">
                <a:ln>
                  <a:noFill/>
                </a:ln>
                <a:effectLst/>
                <a:latin typeface="+mn-lt"/>
                <a:cs typeface="Times New Roman" panose="02020603050405020304" pitchFamily="18" charset="0"/>
              </a:rPr>
              <a:t>,000 people globally, less than any amount since 2010.  GM also operates one of the largest and most successful financial services companies, GMAC</a:t>
            </a:r>
            <a:r>
              <a:rPr lang="en-US" altLang="en-US" sz="1100" dirty="0">
                <a:latin typeface="+mn-lt"/>
                <a:cs typeface="Times New Roman" panose="02020603050405020304" pitchFamily="18" charset="0"/>
              </a:rPr>
              <a:t>. </a:t>
            </a:r>
          </a:p>
          <a:p>
            <a:pPr marL="0" lvl="0">
              <a:lnSpc>
                <a:spcPct val="170000"/>
              </a:lnSpc>
              <a:spcAft>
                <a:spcPts val="600"/>
              </a:spcAft>
              <a:buClrTx/>
              <a:buNone/>
            </a:pPr>
            <a:r>
              <a:rPr kumimoji="0" lang="en-US" altLang="en-US" sz="1100" b="0" i="0" u="none" strike="noStrike" cap="none" normalizeH="0" baseline="0" dirty="0">
                <a:ln>
                  <a:noFill/>
                </a:ln>
                <a:effectLst/>
                <a:latin typeface="+mn-lt"/>
                <a:cs typeface="Times New Roman" panose="02020603050405020304" pitchFamily="18" charset="0"/>
              </a:rPr>
              <a:t>GM is widely diversified from auto to a large </a:t>
            </a:r>
            <a:r>
              <a:rPr lang="en-US" altLang="en-US" sz="1100" dirty="0">
                <a:latin typeface="+mn-lt"/>
                <a:cs typeface="Times New Roman" panose="02020603050405020304" pitchFamily="18" charset="0"/>
              </a:rPr>
              <a:t>assortment of other types of </a:t>
            </a:r>
            <a:r>
              <a:rPr kumimoji="0" lang="en-US" altLang="en-US" sz="1100" b="0" i="0" u="none" strike="noStrike" cap="none" normalizeH="0" baseline="0" dirty="0">
                <a:ln>
                  <a:noFill/>
                </a:ln>
                <a:effectLst/>
                <a:latin typeface="+mn-lt"/>
                <a:cs typeface="Times New Roman" panose="02020603050405020304" pitchFamily="18" charset="0"/>
              </a:rPr>
              <a:t>engines.  A</a:t>
            </a:r>
            <a:r>
              <a:rPr lang="en-US" altLang="en-US" sz="1100" dirty="0">
                <a:latin typeface="+mn-lt"/>
                <a:cs typeface="Times New Roman" panose="02020603050405020304" pitchFamily="18" charset="0"/>
              </a:rPr>
              <a:t>fter purchasing Winton Motor Carriage Company in 1930 GM marketed extended engine groups which included diesel, locomotive, and aircraft engines in the US.  GM also has the </a:t>
            </a:r>
            <a:r>
              <a:rPr kumimoji="0" lang="en-US" altLang="en-US" sz="1100" b="0" i="0" u="none" strike="noStrike" cap="none" normalizeH="0" baseline="0" dirty="0">
                <a:ln>
                  <a:noFill/>
                </a:ln>
                <a:effectLst/>
                <a:latin typeface="+mn-lt"/>
                <a:cs typeface="Times New Roman" panose="02020603050405020304" pitchFamily="18" charset="0"/>
              </a:rPr>
              <a:t>industry-leading in-vehicle communications and information service</a:t>
            </a:r>
            <a:r>
              <a:rPr lang="en-US" altLang="en-US" sz="1100" dirty="0">
                <a:latin typeface="+mn-lt"/>
                <a:cs typeface="Times New Roman" panose="02020603050405020304" pitchFamily="18" charset="0"/>
              </a:rPr>
              <a:t>, DirecTV, all types of appliances, Cell technologies and others.  GM’s </a:t>
            </a:r>
            <a:r>
              <a:rPr kumimoji="0" lang="en-US" altLang="en-US" sz="1100" b="0" i="0" u="none" strike="noStrike" cap="none" normalizeH="0" baseline="0" dirty="0">
                <a:ln>
                  <a:noFill/>
                </a:ln>
                <a:effectLst/>
                <a:latin typeface="+mn-lt"/>
                <a:cs typeface="Times New Roman" panose="02020603050405020304" pitchFamily="18" charset="0"/>
              </a:rPr>
              <a:t>new Personal Calling service provides hands-free, voice-activated, in-vehicle cellular phone access.</a:t>
            </a:r>
            <a:endParaRPr kumimoji="0" lang="en-US" altLang="en-US" sz="1100" b="0" i="0" u="none" strike="noStrike" cap="none" normalizeH="0" baseline="0" dirty="0">
              <a:ln>
                <a:noFill/>
              </a:ln>
              <a:effectLst/>
              <a:latin typeface="+mn-lt"/>
            </a:endParaRPr>
          </a:p>
          <a:p>
            <a:pPr marL="0" marR="0" lvl="0" indent="457200" defTabSz="914400" rtl="0" eaLnBrk="0" fontAlgn="base" latinLnBrk="0" hangingPunct="0">
              <a:lnSpc>
                <a:spcPct val="170000"/>
              </a:lnSpc>
              <a:spcBef>
                <a:spcPct val="0"/>
              </a:spcBef>
              <a:spcAft>
                <a:spcPts val="600"/>
              </a:spcAft>
              <a:buClrTx/>
              <a:buSzTx/>
              <a:buFontTx/>
              <a:buNone/>
              <a:tabLst/>
            </a:pPr>
            <a:r>
              <a:rPr kumimoji="0" lang="en-US" altLang="en-US" sz="1100" b="0" i="0" u="none" strike="noStrike" cap="none" normalizeH="0" baseline="0" dirty="0">
                <a:ln>
                  <a:noFill/>
                </a:ln>
                <a:effectLst/>
                <a:latin typeface="+mn-lt"/>
                <a:cs typeface="Times New Roman" panose="02020603050405020304" pitchFamily="18" charset="0"/>
              </a:rPr>
              <a:t>On the down side GM’ was by far the largest bailout in 2008.  The bankruptcy was mainly due to the banking fiasco but many feel that miss management also played a big part.  As a result, CEO Rick Wagoner was forced to resign.  </a:t>
            </a:r>
          </a:p>
          <a:p>
            <a:pPr marL="0" lvl="0">
              <a:lnSpc>
                <a:spcPct val="170000"/>
              </a:lnSpc>
              <a:spcAft>
                <a:spcPts val="600"/>
              </a:spcAft>
              <a:buClrTx/>
              <a:buNone/>
            </a:pPr>
            <a:r>
              <a:rPr lang="en-US" altLang="en-US" sz="1100" dirty="0">
                <a:latin typeface="+mn-lt"/>
              </a:rPr>
              <a:t>GM's bankruptcy was one of the biggest Chapter 11 filings in U.S. history.   This bankruptcy was he fourth-largest in U.S. history,  following 1.  Lehman Brothers Holdings Inc.,  2.  Washington Mutual  and 3.  WorldCom Inc</a:t>
            </a:r>
          </a:p>
          <a:p>
            <a:pPr marL="0" lvl="0">
              <a:lnSpc>
                <a:spcPct val="170000"/>
              </a:lnSpc>
              <a:spcAft>
                <a:spcPts val="600"/>
              </a:spcAft>
              <a:buClrTx/>
              <a:buNone/>
            </a:pPr>
            <a:r>
              <a:rPr kumimoji="0" lang="en-US" altLang="en-US" sz="1100" b="0" i="0" u="none" strike="noStrike" cap="none" normalizeH="0" baseline="0" dirty="0">
                <a:ln>
                  <a:noFill/>
                </a:ln>
                <a:effectLst/>
                <a:latin typeface="+mn-lt"/>
              </a:rPr>
              <a:t>GM is looking to the future when it comes to sustainability with a goal of having 90% of their vehicles electric zero emission vehicles by year 2030.</a:t>
            </a:r>
          </a:p>
        </p:txBody>
      </p:sp>
      <p:sp>
        <p:nvSpPr>
          <p:cNvPr id="7" name="Rectangle 6">
            <a:extLst>
              <a:ext uri="{FF2B5EF4-FFF2-40B4-BE49-F238E27FC236}">
                <a16:creationId xmlns:a16="http://schemas.microsoft.com/office/drawing/2014/main" id="{6A7F2582-2976-4957-936B-1D9E2CC1DA46}"/>
              </a:ext>
            </a:extLst>
          </p:cNvPr>
          <p:cNvSpPr/>
          <p:nvPr/>
        </p:nvSpPr>
        <p:spPr>
          <a:xfrm>
            <a:off x="0" y="0"/>
            <a:ext cx="2231136" cy="6719455"/>
          </a:xfrm>
          <a:prstGeom prst="rect">
            <a:avLst/>
          </a:prstGeom>
          <a:solidFill>
            <a:srgbClr val="4A53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336057B6-5ABC-40AF-BDD1-5A0B268D3E08}"/>
              </a:ext>
            </a:extLst>
          </p:cNvPr>
          <p:cNvPicPr>
            <a:picLocks noChangeAspect="1"/>
          </p:cNvPicPr>
          <p:nvPr/>
        </p:nvPicPr>
        <p:blipFill>
          <a:blip r:embed="rId8"/>
          <a:stretch>
            <a:fillRect/>
          </a:stretch>
        </p:blipFill>
        <p:spPr>
          <a:xfrm>
            <a:off x="665567" y="2122929"/>
            <a:ext cx="3048006" cy="2612141"/>
          </a:xfrm>
          <a:prstGeom prst="rect">
            <a:avLst/>
          </a:prstGeom>
        </p:spPr>
      </p:pic>
      <p:pic>
        <p:nvPicPr>
          <p:cNvPr id="20" name="slide 7">
            <a:hlinkClick r:id="" action="ppaction://media"/>
            <a:extLst>
              <a:ext uri="{FF2B5EF4-FFF2-40B4-BE49-F238E27FC236}">
                <a16:creationId xmlns:a16="http://schemas.microsoft.com/office/drawing/2014/main" id="{2EFA54A6-88C1-42A3-81C8-49B00FB8434B}"/>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524735" y="6266935"/>
            <a:ext cx="609600" cy="609600"/>
          </a:xfrm>
          <a:prstGeom prst="rect">
            <a:avLst/>
          </a:prstGeom>
        </p:spPr>
      </p:pic>
      <p:pic>
        <p:nvPicPr>
          <p:cNvPr id="23" name="Audio 22">
            <a:hlinkClick r:id="" action="ppaction://media"/>
            <a:extLst>
              <a:ext uri="{FF2B5EF4-FFF2-40B4-BE49-F238E27FC236}">
                <a16:creationId xmlns:a16="http://schemas.microsoft.com/office/drawing/2014/main" id="{8C2BAA24-F270-4124-AD4B-D7B2B7DBD69D}"/>
              </a:ext>
            </a:extLst>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086914933"/>
      </p:ext>
    </p:extLst>
  </p:cSld>
  <p:clrMapOvr>
    <a:masterClrMapping/>
  </p:clrMapOvr>
  <mc:AlternateContent xmlns:mc="http://schemas.openxmlformats.org/markup-compatibility/2006">
    <mc:Choice xmlns:p14="http://schemas.microsoft.com/office/powerpoint/2010/main" Requires="p14">
      <p:transition spd="med" p14:dur="700" advTm="128418">
        <p:fade/>
      </p:transition>
    </mc:Choice>
    <mc:Fallback>
      <p:transition spd="med" advTm="1284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5048" fill="hold"/>
                                        <p:tgtEl>
                                          <p:spTgt spid="20"/>
                                        </p:tgtEl>
                                      </p:cBhvr>
                                    </p:cmd>
                                  </p:childTnLst>
                                </p:cTn>
                              </p:par>
                              <p:par>
                                <p:cTn id="14" presetID="10" presetClass="entr" presetSubtype="0" fill="hold" nodeType="with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2000"/>
                                        <p:tgtEl>
                                          <p:spTgt spid="4">
                                            <p:txEl>
                                              <p:pRg st="0" end="0"/>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par>
                          <p:cTn id="29" fill="hold">
                            <p:stCondLst>
                              <p:cond delay="3500"/>
                            </p:stCondLst>
                            <p:childTnLst>
                              <p:par>
                                <p:cTn id="30" presetID="10" presetClass="entr" presetSubtype="0"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3" fill="hold" display="0">
                  <p:stCondLst>
                    <p:cond delay="indefinite"/>
                  </p:stCondLst>
                  <p:endCondLst>
                    <p:cond evt="onStopAudio" delay="0">
                      <p:tgtEl>
                        <p:sldTgt/>
                      </p:tgtEl>
                    </p:cond>
                  </p:endCondLst>
                </p:cTn>
                <p:tgtEl>
                  <p:spTgt spid="20"/>
                </p:tgtEl>
              </p:cMediaNode>
            </p:audio>
            <p:audio isNarration="1">
              <p:cMediaNode vol="80000" showWhenStopped="0">
                <p:cTn id="34" fill="hold" display="0">
                  <p:stCondLst>
                    <p:cond delay="indefinite"/>
                  </p:stCondLst>
                  <p:endCondLst>
                    <p:cond evt="onStopAudio" delay="0">
                      <p:tgtEl>
                        <p:sldTgt/>
                      </p:tgtEl>
                    </p:cond>
                  </p:endCondLst>
                </p:cTn>
                <p:tgtEl>
                  <p:spTgt spid="23"/>
                </p:tgtEl>
              </p:cMediaNode>
            </p:audio>
          </p:childTnLst>
        </p:cTn>
      </p:par>
    </p:tnLst>
  </p:timing>
  <p:extLst>
    <p:ext uri="{E180D4A7-C9FB-4DFB-919C-405C955672EB}">
      <p14:showEvtLst xmlns:p14="http://schemas.microsoft.com/office/powerpoint/2010/main">
        <p14:playEvt time="2742" objId="20"/>
        <p14:stopEvt time="127823" objId="20"/>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CB45490D-D15D-4BA9-9A82-EB458CBA508E}"/>
              </a:ext>
            </a:extLst>
          </p:cNvPr>
          <p:cNvSpPr>
            <a:spLocks noGrp="1" noChangeArrowheads="1"/>
          </p:cNvSpPr>
          <p:nvPr>
            <p:ph idx="1"/>
          </p:nvPr>
        </p:nvSpPr>
        <p:spPr bwMode="auto">
          <a:xfrm>
            <a:off x="3713573" y="499671"/>
            <a:ext cx="7286936" cy="621978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a:lnSpc>
                <a:spcPct val="150000"/>
              </a:lnSpc>
              <a:spcAft>
                <a:spcPts val="600"/>
              </a:spcAft>
              <a:buClrTx/>
              <a:buNone/>
            </a:pPr>
            <a:r>
              <a:rPr lang="en-US" altLang="en-US" sz="1300" dirty="0">
                <a:latin typeface="+mj-lt"/>
                <a:cs typeface="Times New Roman" panose="02020603050405020304" pitchFamily="18" charset="0"/>
              </a:rPr>
              <a:t>Ford Motor Company began in, 1903, when Henry Ford &amp; associates filed incorporation in Michigan.   After that Ford became the world's largest corporations. </a:t>
            </a:r>
          </a:p>
          <a:p>
            <a:pPr marL="0" lvl="0">
              <a:lnSpc>
                <a:spcPct val="150000"/>
              </a:lnSpc>
              <a:spcAft>
                <a:spcPts val="600"/>
              </a:spcAft>
              <a:buClrTx/>
              <a:buNone/>
            </a:pPr>
            <a:r>
              <a:rPr lang="en-US" altLang="en-US" sz="1300" dirty="0">
                <a:latin typeface="+mj-lt"/>
                <a:cs typeface="Times New Roman" panose="02020603050405020304" pitchFamily="18" charset="0"/>
              </a:rPr>
              <a:t>The Ford Motor Company is represented in more than 200 nations and territories on six continents.  Today, Ford Motor Company is the world's largest producer of pickups being the farm favorite.  Today Ford employs more than 190,000 people which is about half of its peak in 1997.</a:t>
            </a:r>
          </a:p>
          <a:p>
            <a:pPr marL="0" lvl="0">
              <a:lnSpc>
                <a:spcPct val="150000"/>
              </a:lnSpc>
              <a:spcAft>
                <a:spcPts val="600"/>
              </a:spcAft>
              <a:buClrTx/>
              <a:buNone/>
            </a:pPr>
            <a:r>
              <a:rPr lang="en-US" altLang="en-US" sz="1300" dirty="0">
                <a:latin typeface="+mj-lt"/>
                <a:cs typeface="Times New Roman" panose="02020603050405020304" pitchFamily="18" charset="0"/>
              </a:rPr>
              <a:t>In 1976, Ford Motor Company decided to go global with the first successful front wheel drive “the Fiesta”.  Ford Motor Company is ranked 11 on Fortune 500 list.</a:t>
            </a:r>
          </a:p>
          <a:p>
            <a:pPr marL="0" lvl="0">
              <a:lnSpc>
                <a:spcPct val="150000"/>
              </a:lnSpc>
              <a:spcAft>
                <a:spcPts val="600"/>
              </a:spcAft>
              <a:buClrTx/>
              <a:buNone/>
            </a:pPr>
            <a:r>
              <a:rPr lang="en-US" altLang="en-US" sz="1300" dirty="0">
                <a:latin typeface="+mj-lt"/>
                <a:cs typeface="Times New Roman" panose="02020603050405020304" pitchFamily="18" charset="0"/>
              </a:rPr>
              <a:t>Ford is also very diversified and it is best known for cars and trucks but also is involved in industrial engines, glass, plastics, financial services, replacement parts, and electronics. Ford Motor Company’s leadership believes that diversity will be the engine that powers the future. </a:t>
            </a:r>
          </a:p>
          <a:p>
            <a:pPr marL="0" lvl="0">
              <a:lnSpc>
                <a:spcPct val="150000"/>
              </a:lnSpc>
              <a:spcAft>
                <a:spcPts val="600"/>
              </a:spcAft>
              <a:buClrTx/>
              <a:buNone/>
            </a:pPr>
            <a:r>
              <a:rPr lang="en-US" altLang="en-US" sz="1300" dirty="0">
                <a:latin typeface="+mj-lt"/>
                <a:cs typeface="Times New Roman" panose="02020603050405020304" pitchFamily="18" charset="0"/>
              </a:rPr>
              <a:t>Ford did not really need to be bailed out in 2008 as GM did.  They did however take a much smaller loan of six billion in fear that the 36 billion dollar bailout of GM would leave them in the dust. </a:t>
            </a:r>
          </a:p>
          <a:p>
            <a:pPr marL="0" lvl="0">
              <a:lnSpc>
                <a:spcPct val="150000"/>
              </a:lnSpc>
              <a:spcAft>
                <a:spcPts val="600"/>
              </a:spcAft>
              <a:buClrTx/>
              <a:buNone/>
            </a:pPr>
            <a:r>
              <a:rPr kumimoji="0" lang="en-US" altLang="en-US" sz="1300" b="0" i="0" u="none" strike="noStrike" cap="none" normalizeH="0" baseline="0" dirty="0">
                <a:ln>
                  <a:noFill/>
                </a:ln>
                <a:effectLst/>
                <a:latin typeface="+mj-lt"/>
              </a:rPr>
              <a:t>Fords sustainability approach is all about people.  They believe championing human rights and diversity is the answer.  However, they are still perusing alternative energy and though electric zero emission vehicles are part their main efforts are in Hybrid Gas Technologies. </a:t>
            </a:r>
          </a:p>
        </p:txBody>
      </p:sp>
      <p:sp>
        <p:nvSpPr>
          <p:cNvPr id="7" name="Rectangle 6">
            <a:extLst>
              <a:ext uri="{FF2B5EF4-FFF2-40B4-BE49-F238E27FC236}">
                <a16:creationId xmlns:a16="http://schemas.microsoft.com/office/drawing/2014/main" id="{6A7F2582-2976-4957-936B-1D9E2CC1DA46}"/>
              </a:ext>
            </a:extLst>
          </p:cNvPr>
          <p:cNvSpPr/>
          <p:nvPr/>
        </p:nvSpPr>
        <p:spPr>
          <a:xfrm>
            <a:off x="0" y="0"/>
            <a:ext cx="2231136" cy="6719455"/>
          </a:xfrm>
          <a:prstGeom prst="rect">
            <a:avLst/>
          </a:prstGeom>
          <a:solidFill>
            <a:srgbClr val="4A535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blue background&#10;&#10;Description automatically generated">
            <a:extLst>
              <a:ext uri="{FF2B5EF4-FFF2-40B4-BE49-F238E27FC236}">
                <a16:creationId xmlns:a16="http://schemas.microsoft.com/office/drawing/2014/main" id="{6084D286-5AE7-4E34-BE18-54F1D0195E62}"/>
              </a:ext>
            </a:extLst>
          </p:cNvPr>
          <p:cNvPicPr>
            <a:picLocks noChangeAspect="1"/>
          </p:cNvPicPr>
          <p:nvPr/>
        </p:nvPicPr>
        <p:blipFill>
          <a:blip r:embed="rId7"/>
          <a:stretch>
            <a:fillRect/>
          </a:stretch>
        </p:blipFill>
        <p:spPr>
          <a:xfrm>
            <a:off x="527708" y="1424199"/>
            <a:ext cx="3406856" cy="3854837"/>
          </a:xfrm>
          <a:prstGeom prst="rect">
            <a:avLst/>
          </a:prstGeom>
        </p:spPr>
      </p:pic>
      <p:pic>
        <p:nvPicPr>
          <p:cNvPr id="5" name="slide 8">
            <a:hlinkClick r:id="" action="ppaction://media"/>
            <a:extLst>
              <a:ext uri="{FF2B5EF4-FFF2-40B4-BE49-F238E27FC236}">
                <a16:creationId xmlns:a16="http://schemas.microsoft.com/office/drawing/2014/main" id="{8C1D9AFB-1842-4359-B478-CDF78CB3286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82400" y="6248400"/>
            <a:ext cx="609600" cy="609600"/>
          </a:xfrm>
          <a:prstGeom prst="rect">
            <a:avLst/>
          </a:prstGeom>
        </p:spPr>
      </p:pic>
      <p:pic>
        <p:nvPicPr>
          <p:cNvPr id="8" name="Audio 7">
            <a:hlinkClick r:id="" action="ppaction://media"/>
            <a:extLst>
              <a:ext uri="{FF2B5EF4-FFF2-40B4-BE49-F238E27FC236}">
                <a16:creationId xmlns:a16="http://schemas.microsoft.com/office/drawing/2014/main" id="{E7DE3DB2-5F62-46B9-8FF7-A51027952FAE}"/>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43433247"/>
      </p:ext>
    </p:extLst>
  </p:cSld>
  <p:clrMapOvr>
    <a:masterClrMapping/>
  </p:clrMapOvr>
  <mc:AlternateContent xmlns:mc="http://schemas.openxmlformats.org/markup-compatibility/2006">
    <mc:Choice xmlns:p14="http://schemas.microsoft.com/office/powerpoint/2010/main" Requires="p14">
      <p:transition spd="med" p14:dur="700" advTm="102245">
        <p:fade/>
      </p:transition>
    </mc:Choice>
    <mc:Fallback>
      <p:transition spd="med" advTm="1022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01694" fill="hold"/>
                                        <p:tgtEl>
                                          <p:spTgt spid="5"/>
                                        </p:tgtEl>
                                      </p:cBhvr>
                                    </p:cmd>
                                  </p:childTnLst>
                                </p:cTn>
                              </p:par>
                              <p:par>
                                <p:cTn id="12" presetID="10" presetClass="entr" presetSubtype="0" fill="hold" nodeType="with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0"/>
                                        <p:tgtEl>
                                          <p:spTgt spid="4">
                                            <p:txEl>
                                              <p:pRg st="0" end="0"/>
                                            </p:txEl>
                                          </p:spTgt>
                                        </p:tgtEl>
                                      </p:cBhvr>
                                    </p:animEffect>
                                  </p:childTnLst>
                                </p:cTn>
                              </p:par>
                            </p:childTnLst>
                          </p:cTn>
                        </p:par>
                        <p:par>
                          <p:cTn id="15" fill="hold">
                            <p:stCondLst>
                              <p:cond delay="5000"/>
                            </p:stCondLst>
                            <p:childTnLst>
                              <p:par>
                                <p:cTn id="16" presetID="10"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par>
                          <p:cTn id="19" fill="hold">
                            <p:stCondLst>
                              <p:cond delay="5500"/>
                            </p:stCondLst>
                            <p:childTnLst>
                              <p:par>
                                <p:cTn id="20" presetID="10" presetClass="entr" presetSubtype="0" fill="hold"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par>
                          <p:cTn id="23" fill="hold">
                            <p:stCondLst>
                              <p:cond delay="6000"/>
                            </p:stCondLst>
                            <p:childTnLst>
                              <p:par>
                                <p:cTn id="24" presetID="10" presetClass="entr" presetSubtype="0" fill="hold" nodeType="after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par>
                          <p:cTn id="27" fill="hold">
                            <p:stCondLst>
                              <p:cond delay="6500"/>
                            </p:stCondLst>
                            <p:childTnLst>
                              <p:par>
                                <p:cTn id="28" presetID="10" presetClass="entr" presetSubtype="0" fill="hold" nodeType="after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childTnLst>
                          </p:cTn>
                        </p:par>
                        <p:par>
                          <p:cTn id="31" fill="hold">
                            <p:stCondLst>
                              <p:cond delay="7000"/>
                            </p:stCondLst>
                            <p:childTnLst>
                              <p:par>
                                <p:cTn id="32" presetID="10" presetClass="entr" presetSubtype="0" fill="hold" nodeType="after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5" fill="hold" display="0">
                  <p:stCondLst>
                    <p:cond delay="indefinite"/>
                  </p:stCondLst>
                  <p:endCondLst>
                    <p:cond evt="onStopAudio" delay="0">
                      <p:tgtEl>
                        <p:sldTgt/>
                      </p:tgtEl>
                    </p:cond>
                  </p:endCondLst>
                </p:cTn>
                <p:tgtEl>
                  <p:spTgt spid="5"/>
                </p:tgtEl>
              </p:cMediaNode>
            </p:audio>
            <p:audio isNarration="1">
              <p:cMediaNode vol="80000" showWhenStopped="0">
                <p:cTn id="36"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39" objId="5"/>
        <p14:stopEvt time="101760" objId="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3"/>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ags/tag3.xml><?xml version="1.0" encoding="utf-8"?>
<p:tagLst xmlns:a="http://schemas.openxmlformats.org/drawingml/2006/main" xmlns:r="http://schemas.openxmlformats.org/officeDocument/2006/relationships" xmlns:p="http://schemas.openxmlformats.org/presentationml/2006/main">
  <p:tag name="TIMING" val="|0.9"/>
</p:tagLst>
</file>

<file path=ppt/tags/tag4.xml><?xml version="1.0" encoding="utf-8"?>
<p:tagLst xmlns:a="http://schemas.openxmlformats.org/drawingml/2006/main" xmlns:r="http://schemas.openxmlformats.org/officeDocument/2006/relationships" xmlns:p="http://schemas.openxmlformats.org/presentationml/2006/main">
  <p:tag name="TIMING" val="|2.7"/>
</p:tagLst>
</file>

<file path=ppt/tags/tag5.xml><?xml version="1.0" encoding="utf-8"?>
<p:tagLst xmlns:a="http://schemas.openxmlformats.org/drawingml/2006/main" xmlns:r="http://schemas.openxmlformats.org/officeDocument/2006/relationships" xmlns:p="http://schemas.openxmlformats.org/presentationml/2006/main">
  <p:tag name="TIMING" val="|70.1"/>
</p:tagLst>
</file>

<file path=ppt/tags/tag6.xml><?xml version="1.0" encoding="utf-8"?>
<p:tagLst xmlns:a="http://schemas.openxmlformats.org/drawingml/2006/main" xmlns:r="http://schemas.openxmlformats.org/officeDocument/2006/relationships" xmlns:p="http://schemas.openxmlformats.org/presentationml/2006/main">
  <p:tag name="TIMING" val="|85"/>
</p:tagLst>
</file>

<file path=ppt/tags/tag7.xml><?xml version="1.0" encoding="utf-8"?>
<p:tagLst xmlns:a="http://schemas.openxmlformats.org/drawingml/2006/main" xmlns:r="http://schemas.openxmlformats.org/officeDocument/2006/relationships" xmlns:p="http://schemas.openxmlformats.org/presentationml/2006/main">
  <p:tag name="TIMING" val="|71.1"/>
</p:tagLst>
</file>

<file path=ppt/tags/tag8.xml><?xml version="1.0" encoding="utf-8"?>
<p:tagLst xmlns:a="http://schemas.openxmlformats.org/drawingml/2006/main" xmlns:r="http://schemas.openxmlformats.org/officeDocument/2006/relationships" xmlns:p="http://schemas.openxmlformats.org/presentationml/2006/main">
  <p:tag name="TIMING" val="|39"/>
</p:tagLst>
</file>

<file path=ppt/tags/tag9.xml><?xml version="1.0" encoding="utf-8"?>
<p:tagLst xmlns:a="http://schemas.openxmlformats.org/drawingml/2006/main" xmlns:r="http://schemas.openxmlformats.org/officeDocument/2006/relationships" xmlns:p="http://schemas.openxmlformats.org/presentationml/2006/main">
  <p:tag name="TIMING" val="|71.7|3.4"/>
</p:tagLst>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8A451F4C-A3A1-4FF3-AEA5-AE3EFF175B02}">
  <ds:schemaRefs>
    <ds:schemaRef ds:uri="http://schemas.microsoft.com/sharepoint/v3/contenttype/forms"/>
  </ds:schemaRefs>
</ds:datastoreItem>
</file>

<file path=customXml/itemProps2.xml><?xml version="1.0" encoding="utf-8"?>
<ds:datastoreItem xmlns:ds="http://schemas.openxmlformats.org/officeDocument/2006/customXml" ds:itemID="{F009F5EF-575C-40E7-A9C5-EC1F2A5548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8775A23-75CA-4614-9647-C9B2CE742CA2}">
  <ds:schemaRefs>
    <ds:schemaRef ds:uri="71af3243-3dd4-4a8d-8c0d-dd76da1f02a5"/>
    <ds:schemaRef ds:uri="http://www.w3.org/XML/1998/namespace"/>
    <ds:schemaRef ds:uri="http://schemas.microsoft.com/office/2006/documentManagement/types"/>
    <ds:schemaRef ds:uri="http://purl.org/dc/terms/"/>
    <ds:schemaRef ds:uri="16c05727-aa75-4e4a-9b5f-8a80a1165891"/>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7918</Words>
  <Application>Microsoft Office PowerPoint</Application>
  <PresentationFormat>Widescreen</PresentationFormat>
  <Paragraphs>324</Paragraphs>
  <Slides>32</Slides>
  <Notes>28</Notes>
  <HiddenSlides>0</HiddenSlides>
  <MMClips>61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Abadi Extra Light</vt:lpstr>
      <vt:lpstr>Arial</vt:lpstr>
      <vt:lpstr>Calibri</vt:lpstr>
      <vt:lpstr>Century Schoolbook</vt:lpstr>
      <vt:lpstr>Roboto</vt:lpstr>
      <vt:lpstr>Times New Roman</vt:lpstr>
      <vt:lpstr>Wingdings</vt:lpstr>
      <vt:lpstr>Wingdings 2</vt:lpstr>
      <vt:lpstr>View</vt:lpstr>
      <vt:lpstr>PowerPoint Presentation</vt:lpstr>
      <vt:lpstr>Ford &amp; General Motors Sustainability &amp; Risk</vt:lpstr>
      <vt:lpstr>PowerPoint Presentation</vt:lpstr>
      <vt:lpstr>Social Progress Continues To Increase</vt:lpstr>
      <vt:lpstr>Sustainability</vt:lpstr>
      <vt:lpstr>Sustainability  In The  Supply Chain</vt:lpstr>
      <vt:lpstr>Supply Chain Sustainability (SCS) Means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2019-07-02T23:28:50Z</dcterms:created>
  <dcterms:modified xsi:type="dcterms:W3CDTF">2019-07-06T21:04:13Z</dcterms:modified>
</cp:coreProperties>
</file>